
<file path=[Content_Types].xml><?xml version="1.0" encoding="utf-8"?>
<Types xmlns="http://schemas.openxmlformats.org/package/2006/content-types">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embeddedFontLst>
    <p:embeddedFont>
      <p:font typeface="Cambria Math" panose="02040503050406030204" pitchFamily="18" charset="0"/>
      <p:regular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1" roundtripDataSignature="AMtx7mi1L/G3o1rgrl4+lxWI2AwN/PXw2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A8F0B-C97A-4DF0-8503-222916446B0C}" v="3" dt="2024-12-05T10:16:10.857"/>
  </p1510:revLst>
</p1510:revInfo>
</file>

<file path=ppt/tableStyles.xml><?xml version="1.0" encoding="utf-8"?>
<a:tblStyleLst xmlns:a="http://schemas.openxmlformats.org/drawingml/2006/main" def="{35D37ACA-E19C-4CB8-B866-1C5E40152120}">
  <a:tblStyle styleId="{35D37ACA-E19C-4CB8-B866-1C5E4015212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6"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46"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EC0A8F0B-C97A-4DF0-8503-222916446B0C}"/>
    <pc:docChg chg="undo custSel modSld">
      <pc:chgData name="Sally North" userId="52e2d7fe0a4c5456" providerId="LiveId" clId="{EC0A8F0B-C97A-4DF0-8503-222916446B0C}" dt="2024-12-05T10:16:10.857" v="8"/>
      <pc:docMkLst>
        <pc:docMk/>
      </pc:docMkLst>
      <pc:sldChg chg="addSp delSp modSp mod">
        <pc:chgData name="Sally North" userId="52e2d7fe0a4c5456" providerId="LiveId" clId="{EC0A8F0B-C97A-4DF0-8503-222916446B0C}" dt="2024-12-05T10:16:10.857" v="8"/>
        <pc:sldMkLst>
          <pc:docMk/>
          <pc:sldMk cId="0" sldId="256"/>
        </pc:sldMkLst>
        <pc:spChg chg="add mod">
          <ac:chgData name="Sally North" userId="52e2d7fe0a4c5456" providerId="LiveId" clId="{EC0A8F0B-C97A-4DF0-8503-222916446B0C}" dt="2024-12-05T10:16:01.466" v="6"/>
          <ac:spMkLst>
            <pc:docMk/>
            <pc:sldMk cId="0" sldId="256"/>
            <ac:spMk id="2" creationId="{EF38B109-2FC2-9F19-994F-2B578257F281}"/>
          </ac:spMkLst>
        </pc:spChg>
        <pc:spChg chg="del mod">
          <ac:chgData name="Sally North" userId="52e2d7fe0a4c5456" providerId="LiveId" clId="{EC0A8F0B-C97A-4DF0-8503-222916446B0C}" dt="2024-12-05T10:15:52.098" v="2" actId="478"/>
          <ac:spMkLst>
            <pc:docMk/>
            <pc:sldMk cId="0" sldId="256"/>
            <ac:spMk id="89" creationId="{00000000-0000-0000-0000-000000000000}"/>
          </ac:spMkLst>
        </pc:spChg>
        <pc:picChg chg="add mod">
          <ac:chgData name="Sally North" userId="52e2d7fe0a4c5456" providerId="LiveId" clId="{EC0A8F0B-C97A-4DF0-8503-222916446B0C}" dt="2024-12-05T10:16:01.466" v="6"/>
          <ac:picMkLst>
            <pc:docMk/>
            <pc:sldMk cId="0" sldId="256"/>
            <ac:picMk id="3" creationId="{CA4531BB-505D-163A-6DD8-71197DB8E196}"/>
          </ac:picMkLst>
        </pc:picChg>
        <pc:picChg chg="add">
          <ac:chgData name="Sally North" userId="52e2d7fe0a4c5456" providerId="LiveId" clId="{EC0A8F0B-C97A-4DF0-8503-222916446B0C}" dt="2024-12-05T10:16:10.857" v="8"/>
          <ac:picMkLst>
            <pc:docMk/>
            <pc:sldMk cId="0" sldId="256"/>
            <ac:picMk id="4" creationId="{BBEACCBD-DF6D-F4D4-4EE4-23592624FEB2}"/>
          </ac:picMkLst>
        </pc:picChg>
        <pc:picChg chg="del">
          <ac:chgData name="Sally North" userId="52e2d7fe0a4c5456" providerId="LiveId" clId="{EC0A8F0B-C97A-4DF0-8503-222916446B0C}" dt="2024-12-05T10:15:48.042" v="0" actId="478"/>
          <ac:picMkLst>
            <pc:docMk/>
            <pc:sldMk cId="0" sldId="256"/>
            <ac:picMk id="90" creationId="{00000000-0000-0000-0000-000000000000}"/>
          </ac:picMkLst>
        </pc:picChg>
      </pc:sldChg>
      <pc:sldChg chg="modSp mod">
        <pc:chgData name="Sally North" userId="52e2d7fe0a4c5456" providerId="LiveId" clId="{EC0A8F0B-C97A-4DF0-8503-222916446B0C}" dt="2024-12-05T10:16:01.537" v="7" actId="27636"/>
        <pc:sldMkLst>
          <pc:docMk/>
          <pc:sldMk cId="0" sldId="289"/>
        </pc:sldMkLst>
        <pc:spChg chg="mod">
          <ac:chgData name="Sally North" userId="52e2d7fe0a4c5456" providerId="LiveId" clId="{EC0A8F0B-C97A-4DF0-8503-222916446B0C}" dt="2024-12-05T10:16:01.537" v="7" actId="27636"/>
          <ac:spMkLst>
            <pc:docMk/>
            <pc:sldMk cId="0" sldId="289"/>
            <ac:spMk id="3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178" name="Google Shape;17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These escape room attractions are expected to become more hi-tech with a move away from the basic structure of solving clues to opening of locks and boxes with keys as well as being expected to grow in number at tourism destinations and on cruise ships (Escape Mate, 2018).</a:t>
            </a:r>
            <a:br>
              <a:rPr lang="en-AU"/>
            </a:br>
            <a:endParaRPr/>
          </a:p>
        </p:txBody>
      </p:sp>
      <p:sp>
        <p:nvSpPr>
          <p:cNvPr id="186" name="Google Shape;186;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194" name="Google Shape;194;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br>
              <a:rPr lang="en-AU"/>
            </a:br>
            <a:endParaRPr/>
          </a:p>
        </p:txBody>
      </p:sp>
      <p:sp>
        <p:nvSpPr>
          <p:cNvPr id="202" name="Google Shape;202;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10" name="Google Shape;210;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19" name="Google Shape;219;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28" name="Google Shape;228;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 importance of posting one’s travel experience on social media appears to have led to an increase in the number of people wanting to visit well-known attractions and then posting a selfie photograph from that location.</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Mahdawi (2019) suggests people want to visit an attraction or location to recreate the image they have viewed on screen or online and then use the associated hashtag to allow their selfie of the site to be viewed and shared.  She suggests this development reflects a new term named ‘meme tourism’, where people travel to recreate famous scenes (and often humorous memes).</a:t>
            </a:r>
            <a:endParaRPr/>
          </a:p>
          <a:p>
            <a:pPr marL="0" lvl="0" indent="0" algn="l" rtl="0">
              <a:spcBef>
                <a:spcPts val="0"/>
              </a:spcBef>
              <a:spcAft>
                <a:spcPts val="0"/>
              </a:spcAft>
              <a:buNone/>
            </a:pPr>
            <a:endParaRPr/>
          </a:p>
        </p:txBody>
      </p:sp>
      <p:sp>
        <p:nvSpPr>
          <p:cNvPr id="238" name="Google Shape;238;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7" name="Google Shape;247;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200" b="0" i="0" u="none" strike="noStrike">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48" name="Google Shape;248;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 Walt Disney Company said that using a selfie stick is interrupting the flow of visitors and impacting on the enjoyment of others (Weigold, 2018). </a:t>
            </a:r>
            <a:endParaRPr/>
          </a:p>
        </p:txBody>
      </p:sp>
      <p:sp>
        <p:nvSpPr>
          <p:cNvPr id="258" name="Google Shape;258;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 Walt Disney Company said that using a selfie stick is interrupting the flow of visitors and impacting on the enjoyment of others (Weigold, 2018). </a:t>
            </a:r>
            <a:endParaRPr/>
          </a:p>
        </p:txBody>
      </p:sp>
      <p:sp>
        <p:nvSpPr>
          <p:cNvPr id="270" name="Google Shape;270;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1" name="Google Shape;28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2" name="Google Shape;28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1" name="Google Shape;291;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92" name="Google Shape;292;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03" name="Google Shape;303;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3" name="Google Shape;313;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3" name="Google Shape;333;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1" name="Google Shape;341;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Although there are many thousands of tourist attractions around the world, there are a lesser number of attractions which are described as ‘must-see’. As a result, the must-see attractions have become very popular and are now suffering from over-visitation known as ‘overtourism’, which has been exacerbated by the demand to take selfies at these well-known sites (Table 5.0 lists the best-known world tourism sites). </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42" name="Google Shape;342;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2" name="Google Shape;352;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1" name="Google Shape;361;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8" name="Google Shape;368;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5" name="Google Shape;375;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4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4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3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8"/>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3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4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4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4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4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4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4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4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44"/>
          <p:cNvSpPr>
            <a:spLocks noGrp="1"/>
          </p:cNvSpPr>
          <p:nvPr>
            <p:ph type="pic" idx="2"/>
          </p:nvPr>
        </p:nvSpPr>
        <p:spPr>
          <a:xfrm>
            <a:off x="5183188" y="987425"/>
            <a:ext cx="6172200" cy="4873625"/>
          </a:xfrm>
          <a:prstGeom prst="rect">
            <a:avLst/>
          </a:prstGeom>
          <a:noFill/>
          <a:ln>
            <a:noFill/>
          </a:ln>
        </p:spPr>
      </p:sp>
      <p:sp>
        <p:nvSpPr>
          <p:cNvPr id="66" name="Google Shape;66;p4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255454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6: The Future of Visitor Attractions</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pic>
        <p:nvPicPr>
          <p:cNvPr id="4" name="Picture 3">
            <a:extLst>
              <a:ext uri="{FF2B5EF4-FFF2-40B4-BE49-F238E27FC236}">
                <a16:creationId xmlns:a16="http://schemas.microsoft.com/office/drawing/2014/main" id="{BBEACCBD-DF6D-F4D4-4EE4-23592624FEB2}"/>
              </a:ext>
            </a:extLst>
          </p:cNvPr>
          <p:cNvPicPr>
            <a:picLocks noChangeAspect="1"/>
          </p:cNvPicPr>
          <p:nvPr/>
        </p:nvPicPr>
        <p:blipFill>
          <a:blip r:embed="rId4"/>
          <a:stretch>
            <a:fillRect/>
          </a:stretch>
        </p:blipFill>
        <p:spPr>
          <a:xfrm>
            <a:off x="404891" y="133826"/>
            <a:ext cx="11382218" cy="659034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0"/>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58" name="Google Shape;158;p10"/>
          <p:cNvSpPr txBox="1">
            <a:spLocks noGrp="1"/>
          </p:cNvSpPr>
          <p:nvPr>
            <p:ph type="body" idx="1"/>
          </p:nvPr>
        </p:nvSpPr>
        <p:spPr>
          <a:xfrm>
            <a:off x="838200" y="1070518"/>
            <a:ext cx="10959790" cy="542235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Introduction of facial recognition technology to replace paper or online tickets. </a:t>
            </a:r>
            <a:endParaRPr/>
          </a:p>
          <a:p>
            <a:pPr marL="0" lvl="0" indent="0" algn="l" rtl="0">
              <a:lnSpc>
                <a:spcPct val="90000"/>
              </a:lnSpc>
              <a:spcBef>
                <a:spcPts val="1000"/>
              </a:spcBef>
              <a:spcAft>
                <a:spcPts val="0"/>
              </a:spcAft>
              <a:buClr>
                <a:schemeClr val="dk1"/>
              </a:buClr>
              <a:buSzPts val="2800"/>
              <a:buNone/>
            </a:pPr>
            <a:r>
              <a:rPr lang="en-AU"/>
              <a:t>e.g.,  the new Universal Studios theme park in China which opened in September 2021 uses facial recognition for admissions, payments and queueing.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The facial recognition cameras is linked to an electronic payment platform, with the new technology allowing visitors to use their faces to:</a:t>
            </a:r>
            <a:endParaRPr/>
          </a:p>
          <a:p>
            <a:pPr marL="228600" lvl="0" indent="-228600" algn="l" rtl="0">
              <a:lnSpc>
                <a:spcPct val="90000"/>
              </a:lnSpc>
              <a:spcBef>
                <a:spcPts val="1000"/>
              </a:spcBef>
              <a:spcAft>
                <a:spcPts val="0"/>
              </a:spcAft>
              <a:buClr>
                <a:schemeClr val="dk1"/>
              </a:buClr>
              <a:buSzPts val="2800"/>
              <a:buChar char="•"/>
            </a:pPr>
            <a:r>
              <a:rPr lang="en-AU"/>
              <a:t>join express queues for rides;</a:t>
            </a:r>
            <a:endParaRPr/>
          </a:p>
          <a:p>
            <a:pPr marL="228600" lvl="0" indent="-228600" algn="l" rtl="0">
              <a:lnSpc>
                <a:spcPct val="90000"/>
              </a:lnSpc>
              <a:spcBef>
                <a:spcPts val="1000"/>
              </a:spcBef>
              <a:spcAft>
                <a:spcPts val="0"/>
              </a:spcAft>
              <a:buClr>
                <a:schemeClr val="dk1"/>
              </a:buClr>
              <a:buSzPts val="2800"/>
              <a:buChar char="•"/>
            </a:pPr>
            <a:r>
              <a:rPr lang="en-AU"/>
              <a:t>pay for meals; and, </a:t>
            </a:r>
            <a:endParaRPr/>
          </a:p>
          <a:p>
            <a:pPr marL="228600" lvl="0" indent="-228600" algn="l" rtl="0">
              <a:lnSpc>
                <a:spcPct val="90000"/>
              </a:lnSpc>
              <a:spcBef>
                <a:spcPts val="1000"/>
              </a:spcBef>
              <a:spcAft>
                <a:spcPts val="0"/>
              </a:spcAft>
              <a:buClr>
                <a:schemeClr val="dk1"/>
              </a:buClr>
              <a:buSzPts val="2800"/>
              <a:buChar char="•"/>
            </a:pPr>
            <a:r>
              <a:rPr lang="en-AU"/>
              <a:t>open lockers </a:t>
            </a:r>
            <a:endParaRPr/>
          </a:p>
          <a:p>
            <a:pPr marL="0" lvl="0" indent="0" algn="l" rtl="0">
              <a:lnSpc>
                <a:spcPct val="90000"/>
              </a:lnSpc>
              <a:spcBef>
                <a:spcPts val="1000"/>
              </a:spcBef>
              <a:spcAft>
                <a:spcPts val="0"/>
              </a:spcAft>
              <a:buClr>
                <a:schemeClr val="dk1"/>
              </a:buClr>
              <a:buSzPts val="2800"/>
              <a:buNone/>
            </a:pPr>
            <a:r>
              <a:rPr lang="en-AU"/>
              <a:t>(MacDonald, 2019).</a:t>
            </a:r>
            <a:endParaRPr/>
          </a:p>
          <a:p>
            <a:pPr marL="0" lvl="0" indent="0" algn="l" rtl="0">
              <a:lnSpc>
                <a:spcPct val="90000"/>
              </a:lnSpc>
              <a:spcBef>
                <a:spcPts val="1000"/>
              </a:spcBef>
              <a:spcAft>
                <a:spcPts val="0"/>
              </a:spcAft>
              <a:buClr>
                <a:schemeClr val="dk1"/>
              </a:buClr>
              <a:buSzPts val="2800"/>
              <a:buNone/>
            </a:pPr>
            <a:r>
              <a:rPr lang="en-AU"/>
              <a:t> </a:t>
            </a:r>
            <a:endParaRPr/>
          </a:p>
        </p:txBody>
      </p:sp>
      <p:sp>
        <p:nvSpPr>
          <p:cNvPr id="159" name="Google Shape;1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1"/>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65" name="Google Shape;165;p11"/>
          <p:cNvSpPr txBox="1">
            <a:spLocks noGrp="1"/>
          </p:cNvSpPr>
          <p:nvPr>
            <p:ph type="body" idx="1"/>
          </p:nvPr>
        </p:nvSpPr>
        <p:spPr>
          <a:xfrm>
            <a:off x="838200" y="1349298"/>
            <a:ext cx="10515600" cy="403674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The introduction of virtual queuing would overcome the problem of long queues in theme parks</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Virtual queues will:</a:t>
            </a:r>
            <a:endParaRPr/>
          </a:p>
          <a:p>
            <a:pPr marL="228600" lvl="0" indent="-228600" algn="l" rtl="0">
              <a:lnSpc>
                <a:spcPct val="90000"/>
              </a:lnSpc>
              <a:spcBef>
                <a:spcPts val="1000"/>
              </a:spcBef>
              <a:spcAft>
                <a:spcPts val="0"/>
              </a:spcAft>
              <a:buClr>
                <a:schemeClr val="dk1"/>
              </a:buClr>
              <a:buSzPts val="2800"/>
              <a:buChar char="•"/>
            </a:pPr>
            <a:r>
              <a:rPr lang="en-AU"/>
              <a:t>improving queue design; and, </a:t>
            </a:r>
            <a:endParaRPr/>
          </a:p>
          <a:p>
            <a:pPr marL="228600" lvl="0" indent="-228600" algn="l" rtl="0">
              <a:lnSpc>
                <a:spcPct val="90000"/>
              </a:lnSpc>
              <a:spcBef>
                <a:spcPts val="1000"/>
              </a:spcBef>
              <a:spcAft>
                <a:spcPts val="0"/>
              </a:spcAft>
              <a:buClr>
                <a:schemeClr val="dk1"/>
              </a:buClr>
              <a:buSzPts val="2800"/>
              <a:buChar char="•"/>
            </a:pPr>
            <a:r>
              <a:rPr lang="en-AU"/>
              <a:t>develop interactive experiences while waiting</a:t>
            </a:r>
            <a:endParaRPr/>
          </a:p>
          <a:p>
            <a:pPr marL="0" lvl="0" indent="0" algn="l" rtl="0">
              <a:lnSpc>
                <a:spcPct val="90000"/>
              </a:lnSpc>
              <a:spcBef>
                <a:spcPts val="1000"/>
              </a:spcBef>
              <a:spcAft>
                <a:spcPts val="0"/>
              </a:spcAft>
              <a:buClr>
                <a:schemeClr val="dk1"/>
              </a:buClr>
              <a:buSzPts val="2800"/>
              <a:buNone/>
            </a:pPr>
            <a:r>
              <a:rPr lang="en-AU"/>
              <a:t>(Torres et al., 2018) </a:t>
            </a:r>
            <a:endParaRPr/>
          </a:p>
          <a:p>
            <a:pPr marL="0" lvl="0" indent="0" algn="l" rtl="0">
              <a:lnSpc>
                <a:spcPct val="90000"/>
              </a:lnSpc>
              <a:spcBef>
                <a:spcPts val="1000"/>
              </a:spcBef>
              <a:spcAft>
                <a:spcPts val="0"/>
              </a:spcAft>
              <a:buClr>
                <a:schemeClr val="dk1"/>
              </a:buClr>
              <a:buSzPts val="2800"/>
              <a:buNone/>
            </a:pPr>
            <a:endParaRPr/>
          </a:p>
        </p:txBody>
      </p:sp>
      <p:sp>
        <p:nvSpPr>
          <p:cNvPr id="166" name="Google Shape;1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2"/>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73" name="Google Shape;173;p12"/>
          <p:cNvSpPr txBox="1">
            <a:spLocks noGrp="1"/>
          </p:cNvSpPr>
          <p:nvPr>
            <p:ph type="body" idx="1"/>
          </p:nvPr>
        </p:nvSpPr>
        <p:spPr>
          <a:xfrm>
            <a:off x="838200" y="1349298"/>
            <a:ext cx="10515600" cy="500705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The aspects most likely to create a positive experience being positive value perceptions for visitors to theme parks are: </a:t>
            </a:r>
            <a:endParaRPr/>
          </a:p>
          <a:p>
            <a:pPr marL="0" lvl="0" indent="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limited waiting times in queues for the rides, </a:t>
            </a:r>
            <a:endParaRPr/>
          </a:p>
          <a:p>
            <a:pPr marL="228600" lvl="0" indent="-228600" algn="l" rtl="0">
              <a:lnSpc>
                <a:spcPct val="90000"/>
              </a:lnSpc>
              <a:spcBef>
                <a:spcPts val="1000"/>
              </a:spcBef>
              <a:spcAft>
                <a:spcPts val="0"/>
              </a:spcAft>
              <a:buClr>
                <a:schemeClr val="dk1"/>
              </a:buClr>
              <a:buSzPts val="2800"/>
              <a:buChar char="•"/>
            </a:pPr>
            <a:r>
              <a:rPr lang="en-AU"/>
              <a:t>an excellent core product, </a:t>
            </a:r>
            <a:endParaRPr/>
          </a:p>
          <a:p>
            <a:pPr marL="228600" lvl="0" indent="-228600" algn="l" rtl="0">
              <a:lnSpc>
                <a:spcPct val="90000"/>
              </a:lnSpc>
              <a:spcBef>
                <a:spcPts val="1000"/>
              </a:spcBef>
              <a:spcAft>
                <a:spcPts val="0"/>
              </a:spcAft>
              <a:buClr>
                <a:schemeClr val="dk1"/>
              </a:buClr>
              <a:buSzPts val="2800"/>
              <a:buChar char="•"/>
            </a:pPr>
            <a:r>
              <a:rPr lang="en-AU"/>
              <a:t>quality food and beverages, </a:t>
            </a:r>
            <a:endParaRPr/>
          </a:p>
          <a:p>
            <a:pPr marL="228600" lvl="0" indent="-228600" algn="l" rtl="0">
              <a:lnSpc>
                <a:spcPct val="90000"/>
              </a:lnSpc>
              <a:spcBef>
                <a:spcPts val="1000"/>
              </a:spcBef>
              <a:spcAft>
                <a:spcPts val="0"/>
              </a:spcAft>
              <a:buClr>
                <a:schemeClr val="dk1"/>
              </a:buClr>
              <a:buSzPts val="2800"/>
              <a:buChar char="•"/>
            </a:pPr>
            <a:r>
              <a:rPr lang="en-AU"/>
              <a:t>servicescape, </a:t>
            </a:r>
            <a:endParaRPr/>
          </a:p>
          <a:p>
            <a:pPr marL="228600" lvl="0" indent="-228600" algn="l" rtl="0">
              <a:lnSpc>
                <a:spcPct val="90000"/>
              </a:lnSpc>
              <a:spcBef>
                <a:spcPts val="1000"/>
              </a:spcBef>
              <a:spcAft>
                <a:spcPts val="0"/>
              </a:spcAft>
              <a:buClr>
                <a:schemeClr val="dk1"/>
              </a:buClr>
              <a:buSzPts val="2800"/>
              <a:buChar char="•"/>
            </a:pPr>
            <a:r>
              <a:rPr lang="en-AU"/>
              <a:t>pricing decisions and </a:t>
            </a:r>
            <a:endParaRPr/>
          </a:p>
          <a:p>
            <a:pPr marL="228600" lvl="0" indent="-228600" algn="l" rtl="0">
              <a:lnSpc>
                <a:spcPct val="90000"/>
              </a:lnSpc>
              <a:spcBef>
                <a:spcPts val="1000"/>
              </a:spcBef>
              <a:spcAft>
                <a:spcPts val="0"/>
              </a:spcAft>
              <a:buClr>
                <a:schemeClr val="dk1"/>
              </a:buClr>
              <a:buSzPts val="2800"/>
              <a:buChar char="•"/>
            </a:pPr>
            <a:r>
              <a:rPr lang="en-AU"/>
              <a:t>sensible admissions policies </a:t>
            </a:r>
            <a:endParaRPr/>
          </a:p>
          <a:p>
            <a:pPr marL="0" lvl="0" indent="0" algn="l" rtl="0">
              <a:lnSpc>
                <a:spcPct val="90000"/>
              </a:lnSpc>
              <a:spcBef>
                <a:spcPts val="1000"/>
              </a:spcBef>
              <a:spcAft>
                <a:spcPts val="0"/>
              </a:spcAft>
              <a:buClr>
                <a:schemeClr val="dk1"/>
              </a:buClr>
              <a:buSzPts val="2800"/>
              <a:buNone/>
            </a:pPr>
            <a:r>
              <a:rPr lang="en-AU"/>
              <a:t>(Torres et al., 2018). </a:t>
            </a:r>
            <a:endParaRPr/>
          </a:p>
        </p:txBody>
      </p:sp>
      <p:sp>
        <p:nvSpPr>
          <p:cNvPr id="174" name="Google Shape;1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3"/>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81" name="Google Shape;181;p13"/>
          <p:cNvSpPr txBox="1">
            <a:spLocks noGrp="1"/>
          </p:cNvSpPr>
          <p:nvPr>
            <p:ph type="body" idx="1"/>
          </p:nvPr>
        </p:nvSpPr>
        <p:spPr>
          <a:xfrm>
            <a:off x="838200" y="1070518"/>
            <a:ext cx="10515600" cy="528583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Negative experiences for visitors to theme parks include:</a:t>
            </a:r>
            <a:endParaRPr/>
          </a:p>
          <a:p>
            <a:pPr marL="228600" lvl="0" indent="-228600" algn="l" rtl="0">
              <a:lnSpc>
                <a:spcPct val="90000"/>
              </a:lnSpc>
              <a:spcBef>
                <a:spcPts val="1000"/>
              </a:spcBef>
              <a:spcAft>
                <a:spcPts val="0"/>
              </a:spcAft>
              <a:buClr>
                <a:schemeClr val="dk1"/>
              </a:buClr>
              <a:buSzPts val="2800"/>
              <a:buChar char="•"/>
            </a:pPr>
            <a:r>
              <a:rPr lang="en-AU"/>
              <a:t>The perceptions of value, </a:t>
            </a:r>
            <a:endParaRPr/>
          </a:p>
          <a:p>
            <a:pPr marL="228600" lvl="0" indent="-228600" algn="l" rtl="0">
              <a:lnSpc>
                <a:spcPct val="90000"/>
              </a:lnSpc>
              <a:spcBef>
                <a:spcPts val="1000"/>
              </a:spcBef>
              <a:spcAft>
                <a:spcPts val="0"/>
              </a:spcAft>
              <a:buClr>
                <a:schemeClr val="dk1"/>
              </a:buClr>
              <a:buSzPts val="2800"/>
              <a:buChar char="•"/>
            </a:pPr>
            <a:r>
              <a:rPr lang="en-AU"/>
              <a:t>Long waiting periods in queues, </a:t>
            </a:r>
            <a:endParaRPr/>
          </a:p>
          <a:p>
            <a:pPr marL="228600" lvl="0" indent="-228600" algn="l" rtl="0">
              <a:lnSpc>
                <a:spcPct val="90000"/>
              </a:lnSpc>
              <a:spcBef>
                <a:spcPts val="1000"/>
              </a:spcBef>
              <a:spcAft>
                <a:spcPts val="0"/>
              </a:spcAft>
              <a:buClr>
                <a:schemeClr val="dk1"/>
              </a:buClr>
              <a:buSzPts val="2800"/>
              <a:buChar char="•"/>
            </a:pPr>
            <a:r>
              <a:rPr lang="en-AU"/>
              <a:t>Poor customer service, </a:t>
            </a:r>
            <a:endParaRPr/>
          </a:p>
          <a:p>
            <a:pPr marL="228600" lvl="0" indent="-228600" algn="l" rtl="0">
              <a:lnSpc>
                <a:spcPct val="90000"/>
              </a:lnSpc>
              <a:spcBef>
                <a:spcPts val="1000"/>
              </a:spcBef>
              <a:spcAft>
                <a:spcPts val="0"/>
              </a:spcAft>
              <a:buClr>
                <a:schemeClr val="dk1"/>
              </a:buClr>
              <a:buSzPts val="2800"/>
              <a:buChar char="•"/>
            </a:pPr>
            <a:r>
              <a:rPr lang="en-AU"/>
              <a:t>Low quality or deficient core products, </a:t>
            </a:r>
            <a:endParaRPr/>
          </a:p>
          <a:p>
            <a:pPr marL="228600" lvl="0" indent="-228600" algn="l" rtl="0">
              <a:lnSpc>
                <a:spcPct val="90000"/>
              </a:lnSpc>
              <a:spcBef>
                <a:spcPts val="1000"/>
              </a:spcBef>
              <a:spcAft>
                <a:spcPts val="0"/>
              </a:spcAft>
              <a:buClr>
                <a:schemeClr val="dk1"/>
              </a:buClr>
              <a:buSzPts val="2800"/>
              <a:buChar char="•"/>
            </a:pPr>
            <a:r>
              <a:rPr lang="en-AU"/>
              <a:t>Poor quality of food and beverage, </a:t>
            </a:r>
            <a:endParaRPr/>
          </a:p>
          <a:p>
            <a:pPr marL="228600" lvl="0" indent="-228600" algn="l" rtl="0">
              <a:lnSpc>
                <a:spcPct val="90000"/>
              </a:lnSpc>
              <a:spcBef>
                <a:spcPts val="1000"/>
              </a:spcBef>
              <a:spcAft>
                <a:spcPts val="0"/>
              </a:spcAft>
              <a:buClr>
                <a:schemeClr val="dk1"/>
              </a:buClr>
              <a:buSzPts val="2800"/>
              <a:buChar char="•"/>
            </a:pPr>
            <a:r>
              <a:rPr lang="en-AU"/>
              <a:t>Poor facility maintenance, </a:t>
            </a:r>
            <a:endParaRPr/>
          </a:p>
          <a:p>
            <a:pPr marL="228600" lvl="0" indent="-228600" algn="l" rtl="0">
              <a:lnSpc>
                <a:spcPct val="90000"/>
              </a:lnSpc>
              <a:spcBef>
                <a:spcPts val="1000"/>
              </a:spcBef>
              <a:spcAft>
                <a:spcPts val="0"/>
              </a:spcAft>
              <a:buClr>
                <a:schemeClr val="dk1"/>
              </a:buClr>
              <a:buSzPts val="2800"/>
              <a:buChar char="•"/>
            </a:pPr>
            <a:r>
              <a:rPr lang="en-AU"/>
              <a:t>Aggressive pricing decisions, </a:t>
            </a:r>
            <a:endParaRPr/>
          </a:p>
          <a:p>
            <a:pPr marL="228600" lvl="0" indent="-228600" algn="l" rtl="0">
              <a:lnSpc>
                <a:spcPct val="90000"/>
              </a:lnSpc>
              <a:spcBef>
                <a:spcPts val="1000"/>
              </a:spcBef>
              <a:spcAft>
                <a:spcPts val="0"/>
              </a:spcAft>
              <a:buClr>
                <a:schemeClr val="dk1"/>
              </a:buClr>
              <a:buSzPts val="2800"/>
              <a:buChar char="•"/>
            </a:pPr>
            <a:r>
              <a:rPr lang="en-AU"/>
              <a:t>Poor staff selection, training, and working conditions or </a:t>
            </a:r>
            <a:endParaRPr/>
          </a:p>
          <a:p>
            <a:pPr marL="228600" lvl="0" indent="-228600" algn="l" rtl="0">
              <a:lnSpc>
                <a:spcPct val="90000"/>
              </a:lnSpc>
              <a:spcBef>
                <a:spcPts val="1000"/>
              </a:spcBef>
              <a:spcAft>
                <a:spcPts val="0"/>
              </a:spcAft>
              <a:buClr>
                <a:schemeClr val="dk1"/>
              </a:buClr>
              <a:buSzPts val="2800"/>
              <a:buChar char="•"/>
            </a:pPr>
            <a:r>
              <a:rPr lang="en-AU"/>
              <a:t>aggressive admissions policies (Torres et al., 2018).</a:t>
            </a:r>
            <a:endParaRPr/>
          </a:p>
          <a:p>
            <a:pPr marL="0" lvl="0" indent="0" algn="l" rtl="0">
              <a:lnSpc>
                <a:spcPct val="90000"/>
              </a:lnSpc>
              <a:spcBef>
                <a:spcPts val="1000"/>
              </a:spcBef>
              <a:spcAft>
                <a:spcPts val="0"/>
              </a:spcAft>
              <a:buClr>
                <a:schemeClr val="dk1"/>
              </a:buClr>
              <a:buSzPts val="2800"/>
              <a:buNone/>
            </a:pPr>
            <a:endParaRPr/>
          </a:p>
        </p:txBody>
      </p:sp>
      <p:sp>
        <p:nvSpPr>
          <p:cNvPr id="182" name="Google Shape;1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4"/>
          <p:cNvSpPr txBox="1">
            <a:spLocks noGrp="1"/>
          </p:cNvSpPr>
          <p:nvPr>
            <p:ph type="title"/>
          </p:nvPr>
        </p:nvSpPr>
        <p:spPr>
          <a:xfrm>
            <a:off x="838200" y="246373"/>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89" name="Google Shape;189;p14"/>
          <p:cNvSpPr txBox="1">
            <a:spLocks noGrp="1"/>
          </p:cNvSpPr>
          <p:nvPr>
            <p:ph type="body" idx="1"/>
          </p:nvPr>
        </p:nvSpPr>
        <p:spPr>
          <a:xfrm>
            <a:off x="838200" y="1070518"/>
            <a:ext cx="10515600" cy="5285832"/>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AU"/>
              <a:t>Future demand for attractions is likely to: </a:t>
            </a:r>
            <a:endParaRPr/>
          </a:p>
          <a:p>
            <a:pPr marL="228600" lvl="0" indent="-228600" algn="l" rtl="0">
              <a:lnSpc>
                <a:spcPct val="90000"/>
              </a:lnSpc>
              <a:spcBef>
                <a:spcPts val="1000"/>
              </a:spcBef>
              <a:spcAft>
                <a:spcPts val="0"/>
              </a:spcAft>
              <a:buClr>
                <a:schemeClr val="dk1"/>
              </a:buClr>
              <a:buSzPct val="100000"/>
              <a:buChar char="•"/>
            </a:pPr>
            <a:r>
              <a:rPr lang="en-AU"/>
              <a:t>encourage engagement between different members of the tourist travel party; and, </a:t>
            </a:r>
            <a:endParaRPr/>
          </a:p>
          <a:p>
            <a:pPr marL="228600" lvl="0" indent="-228600" algn="l" rtl="0">
              <a:lnSpc>
                <a:spcPct val="90000"/>
              </a:lnSpc>
              <a:spcBef>
                <a:spcPts val="1000"/>
              </a:spcBef>
              <a:spcAft>
                <a:spcPts val="0"/>
              </a:spcAft>
              <a:buClr>
                <a:schemeClr val="dk1"/>
              </a:buClr>
              <a:buSzPct val="100000"/>
              <a:buChar char="•"/>
            </a:pPr>
            <a:r>
              <a:rPr lang="en-AU"/>
              <a:t>allow and encourage playful like behaviour. </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Escape room attractions require family and friends to solve group puzzles to find their way out of a locked area. These may grow in popularity as it encourages visitors to: </a:t>
            </a:r>
            <a:endParaRPr/>
          </a:p>
          <a:p>
            <a:pPr marL="228600" lvl="0" indent="-228600" algn="l" rtl="0">
              <a:lnSpc>
                <a:spcPct val="90000"/>
              </a:lnSpc>
              <a:spcBef>
                <a:spcPts val="1000"/>
              </a:spcBef>
              <a:spcAft>
                <a:spcPts val="0"/>
              </a:spcAft>
              <a:buClr>
                <a:schemeClr val="dk1"/>
              </a:buClr>
              <a:buSzPct val="100000"/>
              <a:buChar char="•"/>
            </a:pPr>
            <a:r>
              <a:rPr lang="en-AU"/>
              <a:t>engage with each other; </a:t>
            </a:r>
            <a:endParaRPr/>
          </a:p>
          <a:p>
            <a:pPr marL="228600" lvl="0" indent="-228600" algn="l" rtl="0">
              <a:lnSpc>
                <a:spcPct val="90000"/>
              </a:lnSpc>
              <a:spcBef>
                <a:spcPts val="1000"/>
              </a:spcBef>
              <a:spcAft>
                <a:spcPts val="0"/>
              </a:spcAft>
              <a:buClr>
                <a:schemeClr val="dk1"/>
              </a:buClr>
              <a:buSzPct val="100000"/>
              <a:buChar char="•"/>
            </a:pPr>
            <a:r>
              <a:rPr lang="en-AU"/>
              <a:t>solve some problems; and, </a:t>
            </a:r>
            <a:endParaRPr/>
          </a:p>
          <a:p>
            <a:pPr marL="228600" lvl="0" indent="-228600" algn="l" rtl="0">
              <a:lnSpc>
                <a:spcPct val="90000"/>
              </a:lnSpc>
              <a:spcBef>
                <a:spcPts val="1000"/>
              </a:spcBef>
              <a:spcAft>
                <a:spcPts val="0"/>
              </a:spcAft>
              <a:buClr>
                <a:schemeClr val="dk1"/>
              </a:buClr>
              <a:buSzPct val="100000"/>
              <a:buChar char="•"/>
            </a:pPr>
            <a:r>
              <a:rPr lang="en-AU"/>
              <a:t>be ‘immersed in an experience’ with the use of live actors to make the escape challenge all the more realistic. </a:t>
            </a:r>
            <a:endParaRPr/>
          </a:p>
          <a:p>
            <a:pPr marL="0" lvl="0" indent="0" algn="l" rtl="0">
              <a:lnSpc>
                <a:spcPct val="90000"/>
              </a:lnSpc>
              <a:spcBef>
                <a:spcPts val="1000"/>
              </a:spcBef>
              <a:spcAft>
                <a:spcPts val="0"/>
              </a:spcAft>
              <a:buClr>
                <a:schemeClr val="dk1"/>
              </a:buClr>
              <a:buSzPct val="100000"/>
              <a:buNone/>
            </a:pPr>
            <a:r>
              <a:rPr lang="en-AU"/>
              <a:t>(Bleiberg, 2019) </a:t>
            </a:r>
            <a:endParaRPr/>
          </a:p>
        </p:txBody>
      </p:sp>
      <p:sp>
        <p:nvSpPr>
          <p:cNvPr id="190" name="Google Shape;19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5"/>
          <p:cNvSpPr txBox="1">
            <a:spLocks noGrp="1"/>
          </p:cNvSpPr>
          <p:nvPr>
            <p:ph type="title"/>
          </p:nvPr>
        </p:nvSpPr>
        <p:spPr>
          <a:xfrm>
            <a:off x="838200" y="246373"/>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97" name="Google Shape;197;p15"/>
          <p:cNvSpPr txBox="1">
            <a:spLocks noGrp="1"/>
          </p:cNvSpPr>
          <p:nvPr>
            <p:ph type="body" idx="1"/>
          </p:nvPr>
        </p:nvSpPr>
        <p:spPr>
          <a:xfrm>
            <a:off x="838200" y="1070518"/>
            <a:ext cx="10515600" cy="528583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Theme parks, rides and roller-coaster sometimes take a dark and scary approach to enticing consumers. </a:t>
            </a:r>
            <a:endParaRPr/>
          </a:p>
          <a:p>
            <a:pPr marL="228600" lvl="0" indent="-228600" algn="l" rtl="0">
              <a:lnSpc>
                <a:spcPct val="90000"/>
              </a:lnSpc>
              <a:spcBef>
                <a:spcPts val="1000"/>
              </a:spcBef>
              <a:spcAft>
                <a:spcPts val="0"/>
              </a:spcAft>
              <a:buClr>
                <a:schemeClr val="dk1"/>
              </a:buClr>
              <a:buSzPts val="2800"/>
              <a:buChar char="•"/>
            </a:pPr>
            <a:r>
              <a:rPr lang="en-AU"/>
              <a:t>In the future it is possible that the market for death and horror-based attractions and entertainment will continue to grow and it is predicted that there will be the development of ‘terror parks’ in the future which may allow tourists to revisit the tragedies of the recent past. </a:t>
            </a:r>
            <a:endParaRPr/>
          </a:p>
          <a:p>
            <a:pPr marL="228600" lvl="0" indent="-50800" algn="l" rtl="0">
              <a:lnSpc>
                <a:spcPct val="90000"/>
              </a:lnSpc>
              <a:spcBef>
                <a:spcPts val="1000"/>
              </a:spcBef>
              <a:spcAft>
                <a:spcPts val="0"/>
              </a:spcAft>
              <a:buClr>
                <a:schemeClr val="dk1"/>
              </a:buClr>
              <a:buSzPts val="2800"/>
              <a:buNone/>
            </a:pPr>
            <a:endParaRPr/>
          </a:p>
        </p:txBody>
      </p:sp>
      <p:sp>
        <p:nvSpPr>
          <p:cNvPr id="198" name="Google Shape;19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6"/>
          <p:cNvSpPr txBox="1">
            <a:spLocks noGrp="1"/>
          </p:cNvSpPr>
          <p:nvPr>
            <p:ph type="title"/>
          </p:nvPr>
        </p:nvSpPr>
        <p:spPr>
          <a:xfrm>
            <a:off x="838200" y="246373"/>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205" name="Google Shape;205;p16"/>
          <p:cNvSpPr txBox="1">
            <a:spLocks noGrp="1"/>
          </p:cNvSpPr>
          <p:nvPr>
            <p:ph type="body" idx="1"/>
          </p:nvPr>
        </p:nvSpPr>
        <p:spPr>
          <a:xfrm>
            <a:off x="838200" y="1070518"/>
            <a:ext cx="10515600" cy="528583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The market for death and horror-based attractions and entertainment is expected to grow.</a:t>
            </a:r>
            <a:endParaRPr/>
          </a:p>
          <a:p>
            <a:pPr marL="228600" lvl="0" indent="-228600" algn="l" rtl="0">
              <a:lnSpc>
                <a:spcPct val="90000"/>
              </a:lnSpc>
              <a:spcBef>
                <a:spcPts val="1000"/>
              </a:spcBef>
              <a:spcAft>
                <a:spcPts val="0"/>
              </a:spcAft>
              <a:buClr>
                <a:schemeClr val="dk1"/>
              </a:buClr>
              <a:buSzPts val="2800"/>
              <a:buChar char="•"/>
            </a:pPr>
            <a:r>
              <a:rPr lang="en-AU"/>
              <a:t> The development of ‘terror parks’ may allow tourists to revisit the tragedies of the recent past. </a:t>
            </a:r>
            <a:endParaRPr/>
          </a:p>
          <a:p>
            <a:pPr marL="0" lvl="0" indent="0" algn="l" rtl="0">
              <a:lnSpc>
                <a:spcPct val="90000"/>
              </a:lnSpc>
              <a:spcBef>
                <a:spcPts val="1000"/>
              </a:spcBef>
              <a:spcAft>
                <a:spcPts val="0"/>
              </a:spcAft>
              <a:buClr>
                <a:schemeClr val="dk1"/>
              </a:buClr>
              <a:buSzPts val="2800"/>
              <a:buNone/>
            </a:pPr>
            <a:r>
              <a:rPr lang="en-AU"/>
              <a:t>e.g., </a:t>
            </a:r>
            <a:endParaRPr/>
          </a:p>
          <a:p>
            <a:pPr marL="228600" lvl="0" indent="-228600" algn="l" rtl="0">
              <a:lnSpc>
                <a:spcPct val="90000"/>
              </a:lnSpc>
              <a:spcBef>
                <a:spcPts val="1000"/>
              </a:spcBef>
              <a:spcAft>
                <a:spcPts val="0"/>
              </a:spcAft>
              <a:buClr>
                <a:schemeClr val="dk1"/>
              </a:buClr>
              <a:buSzPts val="2800"/>
              <a:buChar char="•"/>
            </a:pPr>
            <a:r>
              <a:rPr lang="en-AU"/>
              <a:t>the Anne Frank House in Amsterdam, </a:t>
            </a:r>
            <a:endParaRPr/>
          </a:p>
          <a:p>
            <a:pPr marL="228600" lvl="0" indent="-228600" algn="l" rtl="0">
              <a:lnSpc>
                <a:spcPct val="90000"/>
              </a:lnSpc>
              <a:spcBef>
                <a:spcPts val="1000"/>
              </a:spcBef>
              <a:spcAft>
                <a:spcPts val="0"/>
              </a:spcAft>
              <a:buClr>
                <a:schemeClr val="dk1"/>
              </a:buClr>
              <a:buSzPts val="2800"/>
              <a:buChar char="•"/>
            </a:pPr>
            <a:r>
              <a:rPr lang="en-AU"/>
              <a:t>the Berlin Wall in Germany, </a:t>
            </a:r>
            <a:endParaRPr/>
          </a:p>
          <a:p>
            <a:pPr marL="228600" lvl="0" indent="-228600" algn="l" rtl="0">
              <a:lnSpc>
                <a:spcPct val="90000"/>
              </a:lnSpc>
              <a:spcBef>
                <a:spcPts val="1000"/>
              </a:spcBef>
              <a:spcAft>
                <a:spcPts val="0"/>
              </a:spcAft>
              <a:buClr>
                <a:schemeClr val="dk1"/>
              </a:buClr>
              <a:buSzPts val="2800"/>
              <a:buChar char="•"/>
            </a:pPr>
            <a:r>
              <a:rPr lang="en-AU"/>
              <a:t>the Auschwitz concentration camp in Poland and the Somme Battlefields in France </a:t>
            </a:r>
            <a:endParaRPr/>
          </a:p>
          <a:p>
            <a:pPr marL="228600" lvl="0" indent="-228600" algn="l" rtl="0">
              <a:lnSpc>
                <a:spcPct val="90000"/>
              </a:lnSpc>
              <a:spcBef>
                <a:spcPts val="1000"/>
              </a:spcBef>
              <a:spcAft>
                <a:spcPts val="0"/>
              </a:spcAft>
              <a:buClr>
                <a:schemeClr val="dk1"/>
              </a:buClr>
              <a:buSzPts val="2800"/>
              <a:buChar char="•"/>
            </a:pPr>
            <a:r>
              <a:rPr lang="en-AU"/>
              <a:t>visits to nuclear disaster site Chernobyl with the need to use respirators and dosimeters to avoid radiation exposure. </a:t>
            </a:r>
            <a:endParaRPr/>
          </a:p>
          <a:p>
            <a:pPr marL="0" lvl="0" indent="0" algn="l" rtl="0">
              <a:lnSpc>
                <a:spcPct val="90000"/>
              </a:lnSpc>
              <a:spcBef>
                <a:spcPts val="1000"/>
              </a:spcBef>
              <a:spcAft>
                <a:spcPts val="0"/>
              </a:spcAft>
              <a:buClr>
                <a:schemeClr val="dk1"/>
              </a:buClr>
              <a:buSzPts val="2800"/>
              <a:buNone/>
            </a:pPr>
            <a:endParaRPr/>
          </a:p>
        </p:txBody>
      </p:sp>
      <p:sp>
        <p:nvSpPr>
          <p:cNvPr id="206" name="Google Shape;20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7"/>
          <p:cNvSpPr txBox="1">
            <a:spLocks noGrp="1"/>
          </p:cNvSpPr>
          <p:nvPr>
            <p:ph type="title"/>
          </p:nvPr>
        </p:nvSpPr>
        <p:spPr>
          <a:xfrm>
            <a:off x="838199" y="329210"/>
            <a:ext cx="10515600" cy="70365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13" name="Google Shape;213;p17"/>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14" name="Google Shape;21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15" name="Google Shape;215;p17"/>
          <p:cNvSpPr/>
          <p:nvPr/>
        </p:nvSpPr>
        <p:spPr>
          <a:xfrm>
            <a:off x="755071" y="1212251"/>
            <a:ext cx="10193977"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400">
                <a:solidFill>
                  <a:srgbClr val="000000"/>
                </a:solidFill>
                <a:latin typeface="Calibri"/>
                <a:ea typeface="Calibri"/>
                <a:cs typeface="Calibri"/>
                <a:sym typeface="Calibri"/>
              </a:rPr>
              <a:t>The Bucket List </a:t>
            </a:r>
            <a:endParaRPr/>
          </a:p>
          <a:p>
            <a:pPr marL="0" marR="0" lvl="0" indent="0" algn="just" rtl="0">
              <a:spcBef>
                <a:spcPts val="0"/>
              </a:spcBef>
              <a:spcAft>
                <a:spcPts val="0"/>
              </a:spcAft>
              <a:buNone/>
            </a:pPr>
            <a:endParaRPr sz="2400">
              <a:solidFill>
                <a:srgbClr val="000000"/>
              </a:solidFill>
              <a:latin typeface="Calibri"/>
              <a:ea typeface="Calibri"/>
              <a:cs typeface="Calibri"/>
              <a:sym typeface="Calibri"/>
            </a:endParaRPr>
          </a:p>
          <a:p>
            <a:pPr marL="342900" marR="0" lvl="0" indent="-34290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The concept of ticking off items on a bucket list occurs when an individual wants to complete a list of experiences and/or achievements before they die. </a:t>
            </a:r>
            <a:endParaRPr/>
          </a:p>
          <a:p>
            <a:pPr marL="342900" marR="0" lvl="0" indent="-190500" algn="just" rtl="0">
              <a:spcBef>
                <a:spcPts val="0"/>
              </a:spcBef>
              <a:spcAft>
                <a:spcPts val="0"/>
              </a:spcAft>
              <a:buClr>
                <a:schemeClr val="dk1"/>
              </a:buClr>
              <a:buSzPts val="2400"/>
              <a:buFont typeface="Arial"/>
              <a:buNone/>
            </a:pPr>
            <a:endParaRPr sz="2400">
              <a:solidFill>
                <a:srgbClr val="000000"/>
              </a:solidFill>
              <a:latin typeface="Calibri"/>
              <a:ea typeface="Calibri"/>
              <a:cs typeface="Calibri"/>
              <a:sym typeface="Calibri"/>
            </a:endParaRPr>
          </a:p>
          <a:p>
            <a:pPr marL="342900" marR="0" lvl="0" indent="-34290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This reflects the notion that travel experiences offer self-fulfilment and are a measure of the success or meaningfulness of one’s life (Thurnell-Read, 2017). </a:t>
            </a:r>
            <a:endParaRPr/>
          </a:p>
          <a:p>
            <a:pPr marL="342900" marR="0" lvl="0" indent="-190500" algn="just" rtl="0">
              <a:spcBef>
                <a:spcPts val="0"/>
              </a:spcBef>
              <a:spcAft>
                <a:spcPts val="0"/>
              </a:spcAft>
              <a:buClr>
                <a:schemeClr val="dk1"/>
              </a:buClr>
              <a:buSzPts val="2400"/>
              <a:buFont typeface="Arial"/>
              <a:buNone/>
            </a:pPr>
            <a:endParaRPr sz="2400">
              <a:solidFill>
                <a:srgbClr val="000000"/>
              </a:solidFill>
              <a:latin typeface="Calibri"/>
              <a:ea typeface="Calibri"/>
              <a:cs typeface="Calibri"/>
              <a:sym typeface="Calibri"/>
            </a:endParaRPr>
          </a:p>
          <a:p>
            <a:pPr marL="342900" marR="0" lvl="0" indent="-34290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Crossing off an item on one’s bucket list may be similar to the collection of an artefact, with bucket list items traditionally being rare and only being able to be achieved after ‘significant planning and effort’ (Smith, 2019: 13). </a:t>
            </a:r>
            <a:endParaRPr/>
          </a:p>
          <a:p>
            <a:pPr marL="0" marR="0" lvl="0" indent="0" algn="just" rtl="0">
              <a:spcBef>
                <a:spcPts val="0"/>
              </a:spcBef>
              <a:spcAft>
                <a:spcPts val="0"/>
              </a:spcAft>
              <a:buNone/>
            </a:pPr>
            <a:endParaRPr sz="2400">
              <a:solidFill>
                <a:srgbClr val="00000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8"/>
          <p:cNvSpPr txBox="1">
            <a:spLocks noGrp="1"/>
          </p:cNvSpPr>
          <p:nvPr>
            <p:ph type="title"/>
          </p:nvPr>
        </p:nvSpPr>
        <p:spPr>
          <a:xfrm>
            <a:off x="731323" y="233579"/>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22" name="Google Shape;222;p18"/>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23" name="Google Shape;22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24" name="Google Shape;224;p18"/>
          <p:cNvSpPr/>
          <p:nvPr/>
        </p:nvSpPr>
        <p:spPr>
          <a:xfrm>
            <a:off x="731323" y="949109"/>
            <a:ext cx="10729354" cy="600164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400">
                <a:solidFill>
                  <a:srgbClr val="000000"/>
                </a:solidFill>
                <a:latin typeface="Calibri"/>
                <a:ea typeface="Calibri"/>
                <a:cs typeface="Calibri"/>
                <a:sym typeface="Calibri"/>
              </a:rPr>
              <a:t>From a visitor attraction perspective, bucket list tourists may visit well-known tourist attractions. </a:t>
            </a:r>
            <a:endParaRPr/>
          </a:p>
          <a:p>
            <a:pPr marL="0" marR="0" lvl="0" indent="0" algn="just" rtl="0">
              <a:spcBef>
                <a:spcPts val="0"/>
              </a:spcBef>
              <a:spcAft>
                <a:spcPts val="0"/>
              </a:spcAft>
              <a:buNone/>
            </a:pPr>
            <a:endParaRPr sz="2400">
              <a:solidFill>
                <a:srgbClr val="000000"/>
              </a:solidFill>
              <a:latin typeface="Calibri"/>
              <a:ea typeface="Calibri"/>
              <a:cs typeface="Calibri"/>
              <a:sym typeface="Calibri"/>
            </a:endParaRPr>
          </a:p>
          <a:p>
            <a:pPr marL="0" marR="0" lvl="0" indent="0" algn="just" rtl="0">
              <a:spcBef>
                <a:spcPts val="0"/>
              </a:spcBef>
              <a:spcAft>
                <a:spcPts val="0"/>
              </a:spcAft>
              <a:buNone/>
            </a:pPr>
            <a:r>
              <a:rPr lang="en-AU" sz="2400">
                <a:solidFill>
                  <a:srgbClr val="000000"/>
                </a:solidFill>
                <a:latin typeface="Calibri"/>
                <a:ea typeface="Calibri"/>
                <a:cs typeface="Calibri"/>
                <a:sym typeface="Calibri"/>
              </a:rPr>
              <a:t>However, </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Tourists may only spend a small amount of time at the site due to the main purpose of visit being purely to ‘tick’ off the attraction from their bucket list. </a:t>
            </a:r>
            <a:endParaRPr/>
          </a:p>
          <a:p>
            <a:pPr marL="285750" marR="0" lvl="0" indent="-133350" algn="just" rtl="0">
              <a:spcBef>
                <a:spcPts val="0"/>
              </a:spcBef>
              <a:spcAft>
                <a:spcPts val="0"/>
              </a:spcAft>
              <a:buClr>
                <a:schemeClr val="dk1"/>
              </a:buClr>
              <a:buSzPts val="2400"/>
              <a:buFont typeface="Arial"/>
              <a:buNone/>
            </a:pPr>
            <a:endParaRPr sz="2400">
              <a:solidFill>
                <a:srgbClr val="000000"/>
              </a:solidFill>
              <a:latin typeface="Calibri"/>
              <a:ea typeface="Calibri"/>
              <a:cs typeface="Calibri"/>
              <a:sym typeface="Calibri"/>
            </a:endParaRPr>
          </a:p>
          <a:p>
            <a:pPr marL="285750" marR="0" lvl="0" indent="-133350" algn="just" rtl="0">
              <a:spcBef>
                <a:spcPts val="0"/>
              </a:spcBef>
              <a:spcAft>
                <a:spcPts val="0"/>
              </a:spcAft>
              <a:buClr>
                <a:schemeClr val="dk1"/>
              </a:buClr>
              <a:buSzPts val="2400"/>
              <a:buFont typeface="Arial"/>
              <a:buNone/>
            </a:pPr>
            <a:endParaRPr sz="2400">
              <a:solidFill>
                <a:srgbClr val="000000"/>
              </a:solidFill>
              <a:latin typeface="Calibri"/>
              <a:ea typeface="Calibri"/>
              <a:cs typeface="Calibri"/>
              <a:sym typeface="Calibri"/>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The concept has become a vehicle for ‘culturally specific ideas of what constitute(s) “good” tourism experiences’ (Thurnell-Read, 2017: 65). </a:t>
            </a:r>
            <a:endParaRPr/>
          </a:p>
          <a:p>
            <a:pPr marL="285750" marR="0" lvl="0" indent="-133350" algn="just" rtl="0">
              <a:spcBef>
                <a:spcPts val="0"/>
              </a:spcBef>
              <a:spcAft>
                <a:spcPts val="0"/>
              </a:spcAft>
              <a:buClr>
                <a:schemeClr val="dk1"/>
              </a:buClr>
              <a:buSzPts val="2400"/>
              <a:buFont typeface="Arial"/>
              <a:buNone/>
            </a:pPr>
            <a:endParaRPr sz="2400">
              <a:solidFill>
                <a:srgbClr val="000000"/>
              </a:solidFill>
              <a:latin typeface="Calibri"/>
              <a:ea typeface="Calibri"/>
              <a:cs typeface="Calibri"/>
              <a:sym typeface="Calibri"/>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The concept may suggest that tourism needs to be ‘done’ in the right way, and that individuals are now encouraged to ‘desire a constantly renewing range of tourism experiences’ (Thurnell-Read, 2017: 58).</a:t>
            </a:r>
            <a:endParaRPr/>
          </a:p>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9"/>
          <p:cNvSpPr txBox="1">
            <a:spLocks noGrp="1"/>
          </p:cNvSpPr>
          <p:nvPr>
            <p:ph type="title"/>
          </p:nvPr>
        </p:nvSpPr>
        <p:spPr>
          <a:xfrm>
            <a:off x="731323" y="233579"/>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31" name="Google Shape;231;p19"/>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32" name="Google Shape;23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33" name="Google Shape;233;p19"/>
          <p:cNvSpPr/>
          <p:nvPr/>
        </p:nvSpPr>
        <p:spPr>
          <a:xfrm>
            <a:off x="731323" y="949109"/>
            <a:ext cx="1072935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
        <p:nvSpPr>
          <p:cNvPr id="234" name="Google Shape;234;p19"/>
          <p:cNvSpPr/>
          <p:nvPr/>
        </p:nvSpPr>
        <p:spPr>
          <a:xfrm>
            <a:off x="838200" y="1364607"/>
            <a:ext cx="9989127" cy="31085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a:solidFill>
                  <a:schemeClr val="dk1"/>
                </a:solidFill>
                <a:latin typeface="Calibri"/>
                <a:ea typeface="Calibri"/>
                <a:cs typeface="Calibri"/>
                <a:sym typeface="Calibri"/>
              </a:rPr>
              <a:t>The rise of the bucket list mentality means there is a ‘social premium’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on specific destinations which may lead to thousands of tourists converging on the same place,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to ‘take photographs of themselves alongside others doing the same thing’ </a:t>
            </a:r>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(Macintyre, 2019).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228600" lvl="0" indent="-228600" algn="l" rtl="0">
              <a:lnSpc>
                <a:spcPct val="100000"/>
              </a:lnSpc>
              <a:spcBef>
                <a:spcPts val="1000"/>
              </a:spcBef>
              <a:spcAft>
                <a:spcPts val="0"/>
              </a:spcAft>
              <a:buClr>
                <a:schemeClr val="dk1"/>
              </a:buClr>
              <a:buSzPts val="2800"/>
              <a:buChar char="•"/>
            </a:pPr>
            <a:r>
              <a:rPr lang="en-AU"/>
              <a:t>Theme Parks and Other Visitor Attractions</a:t>
            </a:r>
            <a:endParaRPr/>
          </a:p>
          <a:p>
            <a:pPr marL="228600" lvl="0" indent="-228600" algn="l" rtl="0">
              <a:lnSpc>
                <a:spcPct val="100000"/>
              </a:lnSpc>
              <a:spcBef>
                <a:spcPts val="1000"/>
              </a:spcBef>
              <a:spcAft>
                <a:spcPts val="0"/>
              </a:spcAft>
              <a:buClr>
                <a:schemeClr val="dk1"/>
              </a:buClr>
              <a:buSzPts val="2800"/>
              <a:buChar char="•"/>
            </a:pPr>
            <a:r>
              <a:rPr lang="en-AU"/>
              <a:t>The Bucket List, Selfies and Social Media</a:t>
            </a:r>
            <a:endParaRPr/>
          </a:p>
          <a:p>
            <a:pPr marL="228600" lvl="0" indent="-228600" algn="l" rtl="0">
              <a:lnSpc>
                <a:spcPct val="100000"/>
              </a:lnSpc>
              <a:spcBef>
                <a:spcPts val="1000"/>
              </a:spcBef>
              <a:spcAft>
                <a:spcPts val="0"/>
              </a:spcAft>
              <a:buClr>
                <a:schemeClr val="dk1"/>
              </a:buClr>
              <a:buSzPts val="2800"/>
              <a:buChar char="•"/>
            </a:pPr>
            <a:r>
              <a:rPr lang="en-AU"/>
              <a:t>Instagram and Overtourism</a:t>
            </a: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 and additional resources</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xfrm>
            <a:off x="731323" y="233579"/>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41" name="Google Shape;241;p20"/>
          <p:cNvSpPr txBox="1">
            <a:spLocks noGrp="1"/>
          </p:cNvSpPr>
          <p:nvPr>
            <p:ph type="body" idx="1"/>
          </p:nvPr>
        </p:nvSpPr>
        <p:spPr>
          <a:xfrm>
            <a:off x="838200" y="1547446"/>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p:txBody>
      </p:sp>
      <p:sp>
        <p:nvSpPr>
          <p:cNvPr id="242" name="Google Shape;24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43" name="Google Shape;243;p20"/>
          <p:cNvSpPr/>
          <p:nvPr/>
        </p:nvSpPr>
        <p:spPr>
          <a:xfrm>
            <a:off x="731323" y="949109"/>
            <a:ext cx="1072935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
        <p:nvSpPr>
          <p:cNvPr id="244" name="Google Shape;244;p20"/>
          <p:cNvSpPr/>
          <p:nvPr/>
        </p:nvSpPr>
        <p:spPr>
          <a:xfrm>
            <a:off x="731323" y="1202974"/>
            <a:ext cx="9587346" cy="415498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The selfie-in-front-of-the object is ‘virtually obligatory’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with Facebook and Instagram creating a culture that requires the traveller to be pictured in a place which others will ‘recognise and admire’. </a:t>
            </a:r>
            <a:endParaRPr/>
          </a:p>
          <a:p>
            <a:pPr marL="342900" marR="0" lvl="0" indent="-190500" algn="l" rtl="0">
              <a:spcBef>
                <a:spcPts val="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For the photograph to be suitable for posting on social media individuals</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want themselves to be in the frame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which has led to the desire to take selfies at well-known attractions,</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often using the selfie stick to allow the attraction to be in the background with the individual in the foreground. </a:t>
            </a:r>
            <a:endParaRPr/>
          </a:p>
          <a:p>
            <a:pPr marL="342900" marR="0" lvl="0" indent="-190500" algn="l" rtl="0">
              <a:spcBef>
                <a:spcPts val="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1"/>
          <p:cNvSpPr txBox="1">
            <a:spLocks noGrp="1"/>
          </p:cNvSpPr>
          <p:nvPr>
            <p:ph type="title"/>
          </p:nvPr>
        </p:nvSpPr>
        <p:spPr>
          <a:xfrm>
            <a:off x="731323" y="233579"/>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51" name="Google Shape;251;p21"/>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52" name="Google Shape;2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53" name="Google Shape;253;p21"/>
          <p:cNvSpPr/>
          <p:nvPr/>
        </p:nvSpPr>
        <p:spPr>
          <a:xfrm>
            <a:off x="731323" y="949109"/>
            <a:ext cx="1072935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
        <p:nvSpPr>
          <p:cNvPr id="254" name="Google Shape;254;p21"/>
          <p:cNvSpPr/>
          <p:nvPr/>
        </p:nvSpPr>
        <p:spPr>
          <a:xfrm>
            <a:off x="592175" y="992110"/>
            <a:ext cx="11006790" cy="5632311"/>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50% of the British tourists interviewed took selfies at an iconic landmark and then left just minutes later.</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(This suggests the tourists were more interested in taking selfies for social media to share with friends and family, rather than exploring the sites). </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25% of those interviewed admitted they have travelled somewhere for the sole purpose of taking a photograph to post on social media</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8% of tourists uploaded their first holiday picture within an hour of arriving, </a:t>
            </a:r>
            <a:endParaRPr/>
          </a:p>
          <a:p>
            <a:pPr marL="342900" marR="0" lvl="0" indent="-190500" algn="l" rtl="0">
              <a:spcBef>
                <a:spcPts val="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11% of tourists shared content within the first 12 hours of the holiday. </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(Scott 2016) </a:t>
            </a:r>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22"/>
          <p:cNvSpPr txBox="1">
            <a:spLocks noGrp="1"/>
          </p:cNvSpPr>
          <p:nvPr>
            <p:ph type="title"/>
          </p:nvPr>
        </p:nvSpPr>
        <p:spPr>
          <a:xfrm>
            <a:off x="731323" y="-19372"/>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61" name="Google Shape;261;p22"/>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62" name="Google Shape;26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63" name="Google Shape;263;p22"/>
          <p:cNvSpPr/>
          <p:nvPr/>
        </p:nvSpPr>
        <p:spPr>
          <a:xfrm>
            <a:off x="731323" y="949109"/>
            <a:ext cx="1072935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
        <p:nvSpPr>
          <p:cNvPr id="264" name="Google Shape;264;p22"/>
          <p:cNvSpPr/>
          <p:nvPr/>
        </p:nvSpPr>
        <p:spPr>
          <a:xfrm>
            <a:off x="592175" y="992110"/>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265" name="Google Shape;265;p22"/>
          <p:cNvSpPr/>
          <p:nvPr/>
        </p:nvSpPr>
        <p:spPr>
          <a:xfrm>
            <a:off x="731323" y="992110"/>
            <a:ext cx="8770486" cy="64633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br>
              <a:rPr lang="en-AU"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266" name="Google Shape;266;p22"/>
          <p:cNvSpPr/>
          <p:nvPr/>
        </p:nvSpPr>
        <p:spPr>
          <a:xfrm>
            <a:off x="434858" y="622778"/>
            <a:ext cx="11524914" cy="60016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rgbClr val="000000"/>
                </a:solidFill>
                <a:latin typeface="Calibri"/>
                <a:ea typeface="Calibri"/>
                <a:cs typeface="Calibri"/>
                <a:sym typeface="Calibri"/>
              </a:rPr>
              <a:t>The taking of selfies has resulted in the accidental deaths of at least </a:t>
            </a:r>
            <a:r>
              <a:rPr lang="en-AU" sz="2400">
                <a:latin typeface="Calibri"/>
                <a:ea typeface="Calibri"/>
                <a:cs typeface="Calibri"/>
                <a:sym typeface="Calibri"/>
              </a:rPr>
              <a:t>379</a:t>
            </a:r>
            <a:r>
              <a:rPr lang="en-AU" sz="2400">
                <a:solidFill>
                  <a:srgbClr val="000000"/>
                </a:solidFill>
                <a:latin typeface="Calibri"/>
                <a:ea typeface="Calibri"/>
                <a:cs typeface="Calibri"/>
                <a:sym typeface="Calibri"/>
              </a:rPr>
              <a:t> people since 20</a:t>
            </a:r>
            <a:r>
              <a:rPr lang="en-AU" sz="2400">
                <a:latin typeface="Calibri"/>
                <a:ea typeface="Calibri"/>
                <a:cs typeface="Calibri"/>
                <a:sym typeface="Calibri"/>
              </a:rPr>
              <a:t>08</a:t>
            </a:r>
            <a:r>
              <a:rPr lang="en-AU" sz="2400">
                <a:solidFill>
                  <a:srgbClr val="000000"/>
                </a:solidFill>
                <a:latin typeface="Calibri"/>
                <a:ea typeface="Calibri"/>
                <a:cs typeface="Calibri"/>
                <a:sym typeface="Calibri"/>
              </a:rPr>
              <a:t> (Sato, 2023).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Perhaps reflecting the more and more dramatic ways to create self-portraits for social media.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These extreme selfies are leading people into more ridiculous and dangerous antics that pre-social-media they would never have dreamt of attempting (Parnell, 2017).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Deaths by selfies has resulted in some ‘no-selfie zones’ in tourist areas, especially in places with:</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bodies of water,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mountain peaks,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tall buildings,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bottle necks and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religious gatherings prone to lethal stampedes.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23"/>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73" name="Google Shape;273;p23"/>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74" name="Google Shape;274;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75" name="Google Shape;275;p23"/>
          <p:cNvSpPr/>
          <p:nvPr/>
        </p:nvSpPr>
        <p:spPr>
          <a:xfrm>
            <a:off x="731323" y="949109"/>
            <a:ext cx="10729354"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2400">
                <a:solidFill>
                  <a:schemeClr val="dk1"/>
                </a:solidFill>
                <a:latin typeface="Calibri"/>
                <a:ea typeface="Calibri"/>
                <a:cs typeface="Calibri"/>
                <a:sym typeface="Calibri"/>
              </a:rPr>
            </a:br>
            <a:endParaRPr sz="2400">
              <a:solidFill>
                <a:schemeClr val="dk1"/>
              </a:solidFill>
              <a:latin typeface="Calibri"/>
              <a:ea typeface="Calibri"/>
              <a:cs typeface="Calibri"/>
              <a:sym typeface="Calibri"/>
            </a:endParaRPr>
          </a:p>
        </p:txBody>
      </p:sp>
      <p:sp>
        <p:nvSpPr>
          <p:cNvPr id="276" name="Google Shape;276;p23"/>
          <p:cNvSpPr/>
          <p:nvPr/>
        </p:nvSpPr>
        <p:spPr>
          <a:xfrm>
            <a:off x="592175" y="992110"/>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277" name="Google Shape;277;p23"/>
          <p:cNvSpPr/>
          <p:nvPr/>
        </p:nvSpPr>
        <p:spPr>
          <a:xfrm>
            <a:off x="731323" y="992110"/>
            <a:ext cx="8770486" cy="64633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br>
              <a:rPr lang="en-AU"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278" name="Google Shape;278;p23"/>
          <p:cNvSpPr/>
          <p:nvPr/>
        </p:nvSpPr>
        <p:spPr>
          <a:xfrm>
            <a:off x="592175" y="719832"/>
            <a:ext cx="10891807" cy="60016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rgbClr val="000000"/>
                </a:solidFill>
                <a:latin typeface="Calibri"/>
                <a:ea typeface="Calibri"/>
                <a:cs typeface="Calibri"/>
                <a:sym typeface="Calibri"/>
              </a:rPr>
              <a:t>The no-selfie rule is designed to decrease the incidence of selfie</a:t>
            </a:r>
            <a:r>
              <a:rPr lang="en-AU" sz="2400">
                <a:solidFill>
                  <a:srgbClr val="000000"/>
                </a:solidFill>
                <a:latin typeface="Cambria Math"/>
                <a:ea typeface="Cambria Math"/>
                <a:cs typeface="Cambria Math"/>
                <a:sym typeface="Cambria Math"/>
              </a:rPr>
              <a:t>‑</a:t>
            </a:r>
            <a:r>
              <a:rPr lang="en-AU" sz="2400">
                <a:solidFill>
                  <a:srgbClr val="000000"/>
                </a:solidFill>
                <a:latin typeface="Calibri"/>
                <a:ea typeface="Calibri"/>
                <a:cs typeface="Calibri"/>
                <a:sym typeface="Calibri"/>
              </a:rPr>
              <a:t>related deaths, due to this ‘exponential’ increase in the number of people dying while trying to photograph themselves (Matthews-King, 2018).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Selfie- sticks are now banned in many museums and parks, including Walt Disney Resort.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The ‘selfie-in-front-of-the object’ tends to slow down the movement of crowds and interferes with the enjoyment of others. </a:t>
            </a:r>
            <a:endParaRPr/>
          </a:p>
          <a:p>
            <a:pPr marL="0" marR="0" lvl="0" indent="0" algn="l" rtl="0">
              <a:spcBef>
                <a:spcPts val="0"/>
              </a:spcBef>
              <a:spcAft>
                <a:spcPts val="0"/>
              </a:spcAft>
              <a:buNone/>
            </a:pPr>
            <a:endParaRPr sz="2400">
              <a:solidFill>
                <a:srgbClr val="000000"/>
              </a:solidFill>
              <a:latin typeface="Calibri"/>
              <a:ea typeface="Calibri"/>
              <a:cs typeface="Calibri"/>
              <a:sym typeface="Calibri"/>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Solution would be:</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 prohibit photography at peak periods,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Restrict photography to specific hours, bookable at a higher cost. </a:t>
            </a:r>
            <a:endParaRPr/>
          </a:p>
          <a:p>
            <a:pPr marL="342900" marR="0" lvl="0" indent="-342900" algn="l"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Use of wide conveyor belts in front of the most popular exhibits and/or tourist attractions to prevent loitering, inhibit photography, and keep queues flowing</a:t>
            </a:r>
            <a:endParaRPr/>
          </a:p>
          <a:p>
            <a:pPr marL="0" marR="0" lvl="0" indent="0" algn="l" rtl="0">
              <a:spcBef>
                <a:spcPts val="0"/>
              </a:spcBef>
              <a:spcAft>
                <a:spcPts val="0"/>
              </a:spcAft>
              <a:buNone/>
            </a:pPr>
            <a:r>
              <a:rPr lang="en-AU" sz="2400">
                <a:solidFill>
                  <a:srgbClr val="000000"/>
                </a:solidFill>
                <a:latin typeface="Calibri"/>
                <a:ea typeface="Calibri"/>
                <a:cs typeface="Calibri"/>
                <a:sym typeface="Calibri"/>
              </a:rPr>
              <a:t> (Macintyre, 2019).</a:t>
            </a:r>
            <a:endParaRPr sz="2400">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4"/>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85" name="Google Shape;28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86" name="Google Shape;286;p24"/>
          <p:cNvSpPr/>
          <p:nvPr/>
        </p:nvSpPr>
        <p:spPr>
          <a:xfrm>
            <a:off x="592175" y="992110"/>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287" name="Google Shape;287;p24"/>
          <p:cNvSpPr/>
          <p:nvPr/>
        </p:nvSpPr>
        <p:spPr>
          <a:xfrm>
            <a:off x="708018" y="795559"/>
            <a:ext cx="10752659" cy="655564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800">
                <a:solidFill>
                  <a:schemeClr val="dk1"/>
                </a:solidFill>
                <a:latin typeface="Calibri"/>
                <a:ea typeface="Calibri"/>
                <a:cs typeface="Calibri"/>
                <a:sym typeface="Calibri"/>
              </a:rPr>
              <a:t>What is it about the self-portrait that’s so resonant as a form of communication? </a:t>
            </a:r>
            <a:endParaRPr/>
          </a:p>
          <a:p>
            <a:pPr marL="0" marR="0" lvl="0" indent="0" algn="just" rtl="0">
              <a:spcBef>
                <a:spcPts val="0"/>
              </a:spcBef>
              <a:spcAft>
                <a:spcPts val="0"/>
              </a:spcAft>
              <a:buNone/>
            </a:pPr>
            <a:r>
              <a:rPr lang="en-AU" sz="2800">
                <a:solidFill>
                  <a:schemeClr val="dk1"/>
                </a:solidFill>
                <a:latin typeface="Calibri"/>
                <a:ea typeface="Calibri"/>
                <a:cs typeface="Calibri"/>
                <a:sym typeface="Calibri"/>
              </a:rPr>
              <a:t>Why, psychologically, might someone feel so compelled to snap the perfect selfie that they would risk their life, or the lives of others? (Weigold 2018) </a:t>
            </a:r>
            <a:endParaRPr/>
          </a:p>
          <a:p>
            <a:pPr marL="0" marR="0" lvl="0" indent="0" algn="just" rtl="0">
              <a:spcBef>
                <a:spcPts val="0"/>
              </a:spcBef>
              <a:spcAft>
                <a:spcPts val="0"/>
              </a:spcAft>
              <a:buNone/>
            </a:pPr>
            <a:endParaRPr sz="2800">
              <a:solidFill>
                <a:schemeClr val="dk1"/>
              </a:solidFill>
              <a:latin typeface="Calibri"/>
              <a:ea typeface="Calibri"/>
              <a:cs typeface="Calibri"/>
              <a:sym typeface="Calibri"/>
            </a:endParaRPr>
          </a:p>
          <a:p>
            <a:pPr marL="0" marR="0" lvl="0" indent="0" algn="just" rtl="0">
              <a:spcBef>
                <a:spcPts val="0"/>
              </a:spcBef>
              <a:spcAft>
                <a:spcPts val="0"/>
              </a:spcAft>
              <a:buNone/>
            </a:pPr>
            <a:r>
              <a:rPr lang="en-AU" sz="2800">
                <a:solidFill>
                  <a:schemeClr val="dk1"/>
                </a:solidFill>
                <a:latin typeface="Calibri"/>
                <a:ea typeface="Calibri"/>
                <a:cs typeface="Calibri"/>
                <a:sym typeface="Calibri"/>
              </a:rPr>
              <a:t>Selfies may be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useful to support our self-worth, particularly because selfies attract more online attention and more comments than any other photographs:</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rewarding, particularly for the lonely, isolated or insecure.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(Those most likely to post selfies appear to have lower self-esteem than those who do not. (Weigold 2018) </a:t>
            </a:r>
            <a:endParaRPr/>
          </a:p>
          <a:p>
            <a:pPr marL="0" marR="0" lvl="0" indent="0" algn="just" rtl="0">
              <a:spcBef>
                <a:spcPts val="0"/>
              </a:spcBef>
              <a:spcAft>
                <a:spcPts val="0"/>
              </a:spcAft>
              <a:buNone/>
            </a:pPr>
            <a:endParaRPr sz="2800">
              <a:solidFill>
                <a:schemeClr val="dk1"/>
              </a:solidFill>
              <a:latin typeface="Calibri"/>
              <a:ea typeface="Calibri"/>
              <a:cs typeface="Calibri"/>
              <a:sym typeface="Calibri"/>
            </a:endParaRPr>
          </a:p>
          <a:p>
            <a:pPr marL="0" marR="0" lvl="0" indent="0" algn="just" rtl="0">
              <a:spcBef>
                <a:spcPts val="0"/>
              </a:spcBef>
              <a:spcAft>
                <a:spcPts val="0"/>
              </a:spcAft>
              <a:buNone/>
            </a:pPr>
            <a:endParaRPr sz="2800">
              <a:solidFill>
                <a:schemeClr val="dk1"/>
              </a:solidFill>
              <a:latin typeface="Calibri"/>
              <a:ea typeface="Calibri"/>
              <a:cs typeface="Calibri"/>
              <a:sym typeface="Calibri"/>
            </a:endParaRPr>
          </a:p>
        </p:txBody>
      </p:sp>
      <p:sp>
        <p:nvSpPr>
          <p:cNvPr id="288" name="Google Shape;288;p24"/>
          <p:cNvSpPr/>
          <p:nvPr/>
        </p:nvSpPr>
        <p:spPr>
          <a:xfrm>
            <a:off x="592175" y="719832"/>
            <a:ext cx="10891807"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25"/>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295" name="Google Shape;295;p25"/>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96" name="Google Shape;29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297" name="Google Shape;297;p25"/>
          <p:cNvSpPr/>
          <p:nvPr/>
        </p:nvSpPr>
        <p:spPr>
          <a:xfrm>
            <a:off x="592175" y="992110"/>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298" name="Google Shape;298;p25"/>
          <p:cNvSpPr/>
          <p:nvPr/>
        </p:nvSpPr>
        <p:spPr>
          <a:xfrm>
            <a:off x="1507126" y="1155509"/>
            <a:ext cx="9176887" cy="397031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800">
                <a:solidFill>
                  <a:schemeClr val="dk1"/>
                </a:solidFill>
                <a:latin typeface="Calibri"/>
                <a:ea typeface="Calibri"/>
                <a:cs typeface="Calibri"/>
                <a:sym typeface="Calibri"/>
              </a:rPr>
              <a:t>Posting selfies may help to:</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 boost an individual’s confidence by showing others how ‘awesome’ they are;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offer proof of an exciting life;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expressing an individual’s mood;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help preserve important memories;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share important experiences;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demonstrate the individual’s unique experiences and show personal beauty and attractiveness (Weigold, 2018).</a:t>
            </a:r>
            <a:endParaRPr/>
          </a:p>
        </p:txBody>
      </p:sp>
      <p:sp>
        <p:nvSpPr>
          <p:cNvPr id="299" name="Google Shape;299;p25"/>
          <p:cNvSpPr/>
          <p:nvPr/>
        </p:nvSpPr>
        <p:spPr>
          <a:xfrm>
            <a:off x="592175" y="719832"/>
            <a:ext cx="10891807"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26"/>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Bucket List, Selfies and Social Media</a:t>
            </a:r>
            <a:endParaRPr/>
          </a:p>
        </p:txBody>
      </p:sp>
      <p:sp>
        <p:nvSpPr>
          <p:cNvPr id="306" name="Google Shape;306;p26"/>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307" name="Google Shape;307;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308" name="Google Shape;308;p26"/>
          <p:cNvSpPr/>
          <p:nvPr/>
        </p:nvSpPr>
        <p:spPr>
          <a:xfrm>
            <a:off x="592175" y="992110"/>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309" name="Google Shape;309;p26"/>
          <p:cNvSpPr/>
          <p:nvPr/>
        </p:nvSpPr>
        <p:spPr>
          <a:xfrm>
            <a:off x="1507126" y="1155509"/>
            <a:ext cx="9176887" cy="440120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800">
                <a:solidFill>
                  <a:schemeClr val="dk1"/>
                </a:solidFill>
                <a:latin typeface="Calibri"/>
                <a:ea typeface="Calibri"/>
                <a:cs typeface="Calibri"/>
                <a:sym typeface="Calibri"/>
              </a:rPr>
              <a:t>Social comparison theory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people have an innate drive to evaluate themselves in comparison with others to;</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 improve how we feel about ourselves (self-enhancement);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evaluate ourselves (self-evaluation);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prove we really are the way we think we are (self-verification); and, </a:t>
            </a:r>
            <a:endParaRPr/>
          </a:p>
          <a:p>
            <a:pPr marL="457200" marR="0" lvl="0" indent="-457200" algn="just"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become better than we are (self-improvement). (Festinger (1954) </a:t>
            </a:r>
            <a:endParaRPr/>
          </a:p>
          <a:p>
            <a:pPr marL="0" marR="0" lvl="0" indent="0" algn="just" rtl="0">
              <a:spcBef>
                <a:spcPts val="0"/>
              </a:spcBef>
              <a:spcAft>
                <a:spcPts val="0"/>
              </a:spcAft>
              <a:buNone/>
            </a:pPr>
            <a:endParaRPr sz="2800">
              <a:solidFill>
                <a:schemeClr val="dk1"/>
              </a:solidFill>
              <a:latin typeface="Calibri"/>
              <a:ea typeface="Calibri"/>
              <a:cs typeface="Calibri"/>
              <a:sym typeface="Calibri"/>
            </a:endParaRPr>
          </a:p>
        </p:txBody>
      </p:sp>
      <p:sp>
        <p:nvSpPr>
          <p:cNvPr id="310" name="Google Shape;310;p26"/>
          <p:cNvSpPr/>
          <p:nvPr/>
        </p:nvSpPr>
        <p:spPr>
          <a:xfrm>
            <a:off x="592175" y="719832"/>
            <a:ext cx="10891807"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27"/>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Instagram and Overtourism</a:t>
            </a:r>
            <a:endParaRPr b="1">
              <a:latin typeface="Calibri"/>
              <a:ea typeface="Calibri"/>
              <a:cs typeface="Calibri"/>
              <a:sym typeface="Calibri"/>
            </a:endParaRPr>
          </a:p>
        </p:txBody>
      </p:sp>
      <p:sp>
        <p:nvSpPr>
          <p:cNvPr id="317" name="Google Shape;317;p27"/>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318" name="Google Shape;31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319" name="Google Shape;319;p27"/>
          <p:cNvSpPr/>
          <p:nvPr/>
        </p:nvSpPr>
        <p:spPr>
          <a:xfrm>
            <a:off x="477192" y="895703"/>
            <a:ext cx="11006790"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 </a:t>
            </a:r>
            <a:endParaRPr/>
          </a:p>
        </p:txBody>
      </p:sp>
      <p:sp>
        <p:nvSpPr>
          <p:cNvPr id="320" name="Google Shape;320;p27"/>
          <p:cNvSpPr/>
          <p:nvPr/>
        </p:nvSpPr>
        <p:spPr>
          <a:xfrm>
            <a:off x="592175" y="1124894"/>
            <a:ext cx="10891807" cy="4401205"/>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Instagram, as an image-based platform uses hashtags as a way of ‘creating connections and community by tagging images with keywords that will appeal to niche demographics’ (Swan, 2019). </a:t>
            </a:r>
            <a:endParaRPr/>
          </a:p>
          <a:p>
            <a:pPr marL="457200" marR="0" lvl="0" indent="-27940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When Instagram users take photographs of tourist attractions and destinations it can also inspire tens of thousands of Instagrammers to try to capture the exact same image (O’Connor, 2019) </a:t>
            </a:r>
            <a:endParaRPr/>
          </a:p>
          <a:p>
            <a:pPr marL="457200" marR="0" lvl="0" indent="-27940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This has intensified the desire of travellers to show they visit locations with celebrity status (Financial Times, 2019).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28"/>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Instagram and Overtourism</a:t>
            </a:r>
            <a:endParaRPr b="1">
              <a:latin typeface="Calibri"/>
              <a:ea typeface="Calibri"/>
              <a:cs typeface="Calibri"/>
              <a:sym typeface="Calibri"/>
            </a:endParaRPr>
          </a:p>
        </p:txBody>
      </p:sp>
      <p:sp>
        <p:nvSpPr>
          <p:cNvPr id="327" name="Google Shape;327;p28"/>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328" name="Google Shape;32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329" name="Google Shape;329;p28"/>
          <p:cNvSpPr/>
          <p:nvPr/>
        </p:nvSpPr>
        <p:spPr>
          <a:xfrm>
            <a:off x="477192" y="895703"/>
            <a:ext cx="11006790" cy="563231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400">
                <a:solidFill>
                  <a:schemeClr val="dk1"/>
                </a:solidFill>
                <a:latin typeface="Calibri"/>
                <a:ea typeface="Calibri"/>
                <a:cs typeface="Calibri"/>
                <a:sym typeface="Calibri"/>
              </a:rPr>
              <a:t>While the internet might have been expected to introduce world travellers to new and dispersed destinations, it appears to be helping to funnel them into a smaller number of must-see hotspots (Macintyre, 2019). </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To cater for demand:</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 some tourist operators have developed an Insta-friendly sites to help tourists seeking the best shots of their holidays for their social feeds (Ross, 2019). </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a:p>
            <a:pPr marL="0" marR="0" lvl="0" indent="0" algn="l" rtl="0">
              <a:spcBef>
                <a:spcPts val="0"/>
              </a:spcBef>
              <a:spcAft>
                <a:spcPts val="0"/>
              </a:spcAft>
              <a:buNone/>
            </a:pPr>
            <a:r>
              <a:rPr lang="en-AU" sz="2400">
                <a:solidFill>
                  <a:schemeClr val="dk1"/>
                </a:solidFill>
                <a:latin typeface="Calibri"/>
                <a:ea typeface="Calibri"/>
                <a:cs typeface="Calibri"/>
                <a:sym typeface="Calibri"/>
              </a:rPr>
              <a:t>Hotel designers include Insta-friendly features, such as:</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an eye-catching mural,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a hot tub with a view,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an infinity pool with colour-changing lights,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an aquarium bar,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minimalist white decor and sunset </a:t>
            </a:r>
            <a:endParaRPr/>
          </a:p>
          <a:p>
            <a:pPr marL="342900" marR="0" lvl="0" indent="-342900" algn="l" rtl="0">
              <a:spcBef>
                <a:spcPts val="0"/>
              </a:spcBef>
              <a:spcAft>
                <a:spcPts val="0"/>
              </a:spcAft>
              <a:buClr>
                <a:schemeClr val="dk1"/>
              </a:buClr>
              <a:buSzPts val="2400"/>
              <a:buFont typeface="Arial"/>
              <a:buChar char="•"/>
            </a:pPr>
            <a:r>
              <a:rPr lang="en-AU" sz="2400">
                <a:solidFill>
                  <a:schemeClr val="dk1"/>
                </a:solidFill>
                <a:latin typeface="Calibri"/>
                <a:ea typeface="Calibri"/>
                <a:cs typeface="Calibri"/>
                <a:sym typeface="Calibri"/>
              </a:rPr>
              <a:t>views to ensure the location is irresistibly photogenic (O’Connor, 2019).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9"/>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Instagram and Overtourism</a:t>
            </a:r>
            <a:endParaRPr b="1">
              <a:latin typeface="Calibri"/>
              <a:ea typeface="Calibri"/>
              <a:cs typeface="Calibri"/>
              <a:sym typeface="Calibri"/>
            </a:endParaRPr>
          </a:p>
        </p:txBody>
      </p:sp>
      <p:sp>
        <p:nvSpPr>
          <p:cNvPr id="336" name="Google Shape;336;p29"/>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337" name="Google Shape;337;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338" name="Google Shape;338;p29"/>
          <p:cNvSpPr/>
          <p:nvPr/>
        </p:nvSpPr>
        <p:spPr>
          <a:xfrm>
            <a:off x="856343" y="1117741"/>
            <a:ext cx="10515600" cy="31085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a:solidFill>
                  <a:schemeClr val="dk1"/>
                </a:solidFill>
                <a:latin typeface="Calibri"/>
                <a:ea typeface="Calibri"/>
                <a:cs typeface="Calibri"/>
                <a:sym typeface="Calibri"/>
              </a:rPr>
              <a:t>The term ‘overtourism’ applies where local people or tourists feel that a place is visited by too many tourists and that this changes its character, causing the location to lose authenticity.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en-AU" sz="2800">
                <a:solidFill>
                  <a:schemeClr val="dk1"/>
                </a:solidFill>
                <a:latin typeface="Calibri"/>
                <a:ea typeface="Calibri"/>
                <a:cs typeface="Calibri"/>
                <a:sym typeface="Calibri"/>
              </a:rPr>
              <a:t>The term is new to the tourism literature, but the concept is not and is used to describe the consequences of tourism in some destinations (Capocchi et al., 2019).</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97413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685800" lvl="1" indent="-228600" algn="l" rtl="0">
              <a:lnSpc>
                <a:spcPct val="90000"/>
              </a:lnSpc>
              <a:spcBef>
                <a:spcPts val="0"/>
              </a:spcBef>
              <a:spcAft>
                <a:spcPts val="0"/>
              </a:spcAft>
              <a:buClr>
                <a:schemeClr val="dk1"/>
              </a:buClr>
              <a:buSzPts val="2800"/>
              <a:buChar char="•"/>
            </a:pPr>
            <a:r>
              <a:rPr lang="en-AU" sz="2800"/>
              <a:t>Attractions are arguably the most important component in the tourism system and could be described as the main pull factor for tourists to travel to particular destinations </a:t>
            </a:r>
            <a:endParaRPr/>
          </a:p>
          <a:p>
            <a:pPr marL="457200" lvl="1" indent="0" algn="l" rtl="0">
              <a:lnSpc>
                <a:spcPct val="90000"/>
              </a:lnSpc>
              <a:spcBef>
                <a:spcPts val="500"/>
              </a:spcBef>
              <a:spcAft>
                <a:spcPts val="0"/>
              </a:spcAft>
              <a:buClr>
                <a:schemeClr val="dk1"/>
              </a:buClr>
              <a:buSzPts val="2800"/>
              <a:buNone/>
            </a:pPr>
            <a:r>
              <a:rPr lang="en-AU" sz="2800"/>
              <a:t>(Dann, 1981). </a:t>
            </a:r>
            <a:endParaRPr/>
          </a:p>
          <a:p>
            <a:pPr marL="685800" lvl="1" indent="-50800" algn="l" rtl="0">
              <a:lnSpc>
                <a:spcPct val="90000"/>
              </a:lnSpc>
              <a:spcBef>
                <a:spcPts val="500"/>
              </a:spcBef>
              <a:spcAft>
                <a:spcPts val="0"/>
              </a:spcAft>
              <a:buClr>
                <a:schemeClr val="dk1"/>
              </a:buClr>
              <a:buSzPts val="2800"/>
              <a:buNone/>
            </a:pPr>
            <a:endParaRPr sz="2800"/>
          </a:p>
          <a:p>
            <a:pPr marL="685800" lvl="1" indent="-228600" algn="l" rtl="0">
              <a:lnSpc>
                <a:spcPct val="90000"/>
              </a:lnSpc>
              <a:spcBef>
                <a:spcPts val="500"/>
              </a:spcBef>
              <a:spcAft>
                <a:spcPts val="0"/>
              </a:spcAft>
              <a:buClr>
                <a:schemeClr val="dk1"/>
              </a:buClr>
              <a:buSzPts val="2800"/>
              <a:buChar char="•"/>
            </a:pPr>
            <a:r>
              <a:rPr lang="en-AU" sz="2800"/>
              <a:t>Since attractions are the core of the tourism product, if there were no attractions then tourism as we know it would not exist </a:t>
            </a:r>
            <a:endParaRPr/>
          </a:p>
          <a:p>
            <a:pPr marL="457200" lvl="1" indent="0" algn="l" rtl="0">
              <a:lnSpc>
                <a:spcPct val="90000"/>
              </a:lnSpc>
              <a:spcBef>
                <a:spcPts val="500"/>
              </a:spcBef>
              <a:spcAft>
                <a:spcPts val="0"/>
              </a:spcAft>
              <a:buClr>
                <a:schemeClr val="dk1"/>
              </a:buClr>
              <a:buSzPts val="2800"/>
              <a:buNone/>
            </a:pPr>
            <a:r>
              <a:rPr lang="en-AU" sz="2800"/>
              <a:t>(Swarbrooke, 2012). </a:t>
            </a:r>
            <a:endParaRPr/>
          </a:p>
          <a:p>
            <a:pPr marL="228600" lvl="0" indent="-25400" algn="l" rtl="0">
              <a:lnSpc>
                <a:spcPct val="90000"/>
              </a:lnSpc>
              <a:spcBef>
                <a:spcPts val="1000"/>
              </a:spcBef>
              <a:spcAft>
                <a:spcPts val="0"/>
              </a:spcAft>
              <a:buClr>
                <a:schemeClr val="dk1"/>
              </a:buClr>
              <a:buSzPts val="3200"/>
              <a:buNone/>
            </a:pPr>
            <a:endParaRPr sz="3200"/>
          </a:p>
          <a:p>
            <a:pPr marL="228600" lvl="0" indent="-25400" algn="l" rtl="0">
              <a:lnSpc>
                <a:spcPct val="90000"/>
              </a:lnSpc>
              <a:spcBef>
                <a:spcPts val="1000"/>
              </a:spcBef>
              <a:spcAft>
                <a:spcPts val="0"/>
              </a:spcAft>
              <a:buClr>
                <a:schemeClr val="dk1"/>
              </a:buClr>
              <a:buSzPts val="3200"/>
              <a:buNone/>
            </a:pPr>
            <a:endParaRPr sz="3200"/>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108" name="Google Shape;108;p3"/>
          <p:cNvSpPr/>
          <p:nvPr/>
        </p:nvSpPr>
        <p:spPr>
          <a:xfrm>
            <a:off x="990600" y="1518647"/>
            <a:ext cx="105156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1800" b="0" i="0" u="none" strike="noStrike" cap="none">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30"/>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Instagram and Overtourism</a:t>
            </a:r>
            <a:endParaRPr b="1">
              <a:latin typeface="Calibri"/>
              <a:ea typeface="Calibri"/>
              <a:cs typeface="Calibri"/>
              <a:sym typeface="Calibri"/>
            </a:endParaRPr>
          </a:p>
        </p:txBody>
      </p:sp>
      <p:sp>
        <p:nvSpPr>
          <p:cNvPr id="345" name="Google Shape;34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graphicFrame>
        <p:nvGraphicFramePr>
          <p:cNvPr id="346" name="Google Shape;346;p30"/>
          <p:cNvGraphicFramePr/>
          <p:nvPr/>
        </p:nvGraphicFramePr>
        <p:xfrm>
          <a:off x="1514763" y="1564008"/>
          <a:ext cx="3000000" cy="3000000"/>
        </p:xfrm>
        <a:graphic>
          <a:graphicData uri="http://schemas.openxmlformats.org/drawingml/2006/table">
            <a:tbl>
              <a:tblPr>
                <a:noFill/>
                <a:tableStyleId>{35D37ACA-E19C-4CB8-B866-1C5E40152120}</a:tableStyleId>
              </a:tblPr>
              <a:tblGrid>
                <a:gridCol w="3860800">
                  <a:extLst>
                    <a:ext uri="{9D8B030D-6E8A-4147-A177-3AD203B41FA5}">
                      <a16:colId xmlns:a16="http://schemas.microsoft.com/office/drawing/2014/main" val="20000"/>
                    </a:ext>
                  </a:extLst>
                </a:gridCol>
              </a:tblGrid>
              <a:tr h="471950">
                <a:tc>
                  <a:txBody>
                    <a:bodyPr/>
                    <a:lstStyle/>
                    <a:p>
                      <a:pPr marL="0" marR="0" lvl="0" indent="0" algn="l" rtl="0">
                        <a:spcBef>
                          <a:spcPts val="0"/>
                        </a:spcBef>
                        <a:spcAft>
                          <a:spcPts val="0"/>
                        </a:spcAft>
                        <a:buNone/>
                      </a:pPr>
                      <a:r>
                        <a:rPr lang="en-AU" sz="2000">
                          <a:latin typeface="Calibri"/>
                          <a:ea typeface="Calibri"/>
                          <a:cs typeface="Calibri"/>
                          <a:sym typeface="Calibri"/>
                        </a:rPr>
                        <a:t>Istanbul, Turkey</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London, Britain</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Dubai. United Arab Emirates</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71950">
                <a:tc>
                  <a:txBody>
                    <a:bodyPr/>
                    <a:lstStyle/>
                    <a:p>
                      <a:pPr marL="0" marR="0" lvl="0" indent="0" algn="l" rtl="0">
                        <a:spcBef>
                          <a:spcPts val="0"/>
                        </a:spcBef>
                        <a:spcAft>
                          <a:spcPts val="0"/>
                        </a:spcAft>
                        <a:buNone/>
                      </a:pPr>
                      <a:r>
                        <a:rPr lang="en-AU" sz="2000">
                          <a:latin typeface="Calibri"/>
                          <a:ea typeface="Calibri"/>
                          <a:cs typeface="Calibri"/>
                          <a:sym typeface="Calibri"/>
                        </a:rPr>
                        <a:t>Antalya, Turkey </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Paris, France</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Hong Kong SAR, China</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471950">
                <a:tc>
                  <a:txBody>
                    <a:bodyPr/>
                    <a:lstStyle/>
                    <a:p>
                      <a:pPr marL="0" marR="0" lvl="0" indent="0" algn="l" rtl="0">
                        <a:spcBef>
                          <a:spcPts val="0"/>
                        </a:spcBef>
                        <a:spcAft>
                          <a:spcPts val="0"/>
                        </a:spcAft>
                        <a:buNone/>
                      </a:pPr>
                      <a:r>
                        <a:rPr lang="en-AU" sz="2000">
                          <a:latin typeface="Calibri"/>
                          <a:ea typeface="Calibri"/>
                          <a:cs typeface="Calibri"/>
                          <a:sym typeface="Calibri"/>
                        </a:rPr>
                        <a:t>Bangkok, Thailand</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New York City, USA </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Cancun, Mexico</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286550">
                <a:tc>
                  <a:txBody>
                    <a:bodyPr/>
                    <a:lstStyle/>
                    <a:p>
                      <a:pPr marL="0" marR="0" lvl="0" indent="0" algn="l" rtl="0">
                        <a:spcBef>
                          <a:spcPts val="0"/>
                        </a:spcBef>
                        <a:spcAft>
                          <a:spcPts val="0"/>
                        </a:spcAft>
                        <a:buNone/>
                      </a:pPr>
                      <a:r>
                        <a:rPr lang="en-AU" sz="2000">
                          <a:latin typeface="Calibri"/>
                          <a:ea typeface="Calibri"/>
                          <a:cs typeface="Calibri"/>
                          <a:sym typeface="Calibri"/>
                        </a:rPr>
                        <a:t>Mecca, Saudia Arabia</a:t>
                      </a:r>
                      <a:endParaRPr sz="3600" u="none" strike="noStrike" cap="none"/>
                    </a:p>
                  </a:txBody>
                  <a:tcPr marL="68575" marR="68575" marT="45725" marB="457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
        <p:nvSpPr>
          <p:cNvPr id="347" name="Google Shape;347;p30"/>
          <p:cNvSpPr/>
          <p:nvPr/>
        </p:nvSpPr>
        <p:spPr>
          <a:xfrm>
            <a:off x="945075" y="848475"/>
            <a:ext cx="9960300" cy="4617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2400"/>
              <a:buFont typeface="Calibri"/>
              <a:buNone/>
            </a:pPr>
            <a:r>
              <a:rPr lang="en-AU" sz="2400" b="1" i="0" u="none" strike="noStrike" cap="none">
                <a:solidFill>
                  <a:srgbClr val="000000"/>
                </a:solidFill>
                <a:latin typeface="Calibri"/>
                <a:ea typeface="Calibri"/>
                <a:cs typeface="Calibri"/>
                <a:sym typeface="Calibri"/>
              </a:rPr>
              <a:t>The World’s Most Popular Top 10 Tourist Cities Listed by Number of </a:t>
            </a:r>
            <a:r>
              <a:rPr lang="en-AU" sz="2400" b="1">
                <a:latin typeface="Calibri"/>
                <a:ea typeface="Calibri"/>
                <a:cs typeface="Calibri"/>
                <a:sym typeface="Calibri"/>
              </a:rPr>
              <a:t>Visitors </a:t>
            </a:r>
            <a:endParaRPr sz="1200" b="1" i="0" u="none" strike="noStrike" cap="none">
              <a:solidFill>
                <a:schemeClr val="dk1"/>
              </a:solidFill>
              <a:latin typeface="Calibri"/>
              <a:ea typeface="Calibri"/>
              <a:cs typeface="Calibri"/>
              <a:sym typeface="Calibri"/>
            </a:endParaRPr>
          </a:p>
        </p:txBody>
      </p:sp>
      <p:sp>
        <p:nvSpPr>
          <p:cNvPr id="348" name="Google Shape;348;p30"/>
          <p:cNvSpPr/>
          <p:nvPr/>
        </p:nvSpPr>
        <p:spPr>
          <a:xfrm>
            <a:off x="5989125" y="5500975"/>
            <a:ext cx="44325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i="1">
                <a:solidFill>
                  <a:srgbClr val="000000"/>
                </a:solidFill>
                <a:latin typeface="Calibri"/>
                <a:ea typeface="Calibri"/>
                <a:cs typeface="Calibri"/>
                <a:sym typeface="Calibri"/>
              </a:rPr>
              <a:t>Source:</a:t>
            </a:r>
            <a:r>
              <a:rPr lang="en-AU" sz="1800">
                <a:solidFill>
                  <a:srgbClr val="000000"/>
                </a:solidFill>
                <a:latin typeface="Calibri"/>
                <a:ea typeface="Calibri"/>
                <a:cs typeface="Calibri"/>
                <a:sym typeface="Calibri"/>
              </a:rPr>
              <a:t> </a:t>
            </a:r>
            <a:r>
              <a:rPr lang="en-AU" sz="1800">
                <a:latin typeface="Calibri"/>
                <a:ea typeface="Calibri"/>
                <a:cs typeface="Calibri"/>
                <a:sym typeface="Calibri"/>
              </a:rPr>
              <a:t>Euromonitor, International, 2023 </a:t>
            </a:r>
            <a:r>
              <a:rPr lang="en-AU" sz="1800">
                <a:solidFill>
                  <a:srgbClr val="000000"/>
                </a:solidFill>
                <a:latin typeface="Calibri"/>
                <a:ea typeface="Calibri"/>
                <a:cs typeface="Calibri"/>
                <a:sym typeface="Calibri"/>
              </a:rPr>
              <a:t>.</a:t>
            </a:r>
            <a:endParaRPr sz="1050">
              <a:solidFill>
                <a:schemeClr val="dk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1"/>
          <p:cNvSpPr txBox="1">
            <a:spLocks noGrp="1"/>
          </p:cNvSpPr>
          <p:nvPr>
            <p:ph type="title"/>
          </p:nvPr>
        </p:nvSpPr>
        <p:spPr>
          <a:xfrm>
            <a:off x="731323" y="132948"/>
            <a:ext cx="10515600" cy="71553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Instagram and Overtourism</a:t>
            </a:r>
            <a:endParaRPr b="1">
              <a:latin typeface="Calibri"/>
              <a:ea typeface="Calibri"/>
              <a:cs typeface="Calibri"/>
              <a:sym typeface="Calibri"/>
            </a:endParaRPr>
          </a:p>
        </p:txBody>
      </p:sp>
      <p:sp>
        <p:nvSpPr>
          <p:cNvPr id="355" name="Google Shape;355;p31"/>
          <p:cNvSpPr txBox="1">
            <a:spLocks noGrp="1"/>
          </p:cNvSpPr>
          <p:nvPr>
            <p:ph type="body" idx="1"/>
          </p:nvPr>
        </p:nvSpPr>
        <p:spPr>
          <a:xfrm>
            <a:off x="11246923" y="1994904"/>
            <a:ext cx="10515600" cy="4629517"/>
          </a:xfrm>
          <a:prstGeom prst="rect">
            <a:avLst/>
          </a:prstGeom>
          <a:noFill/>
          <a:ln>
            <a:noFill/>
          </a:ln>
        </p:spPr>
        <p:txBody>
          <a:bodyPr spcFirstLastPara="1" wrap="square" lIns="91425" tIns="45700" rIns="91425" bIns="45700" anchor="t" anchorCtr="0">
            <a:normAutofit/>
          </a:bodyPr>
          <a:lstStyle/>
          <a:p>
            <a:pPr marL="228600" lvl="0" indent="-63500" algn="l" rtl="0">
              <a:lnSpc>
                <a:spcPct val="100000"/>
              </a:lnSpc>
              <a:spcBef>
                <a:spcPts val="0"/>
              </a:spcBef>
              <a:spcAft>
                <a:spcPts val="0"/>
              </a:spcAft>
              <a:buClr>
                <a:schemeClr val="dk1"/>
              </a:buClr>
              <a:buSzPts val="2600"/>
              <a:buNone/>
            </a:pPr>
            <a:endParaRPr sz="2600" i="1"/>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356" name="Google Shape;356;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357" name="Google Shape;357;p31"/>
          <p:cNvSpPr/>
          <p:nvPr/>
        </p:nvSpPr>
        <p:spPr>
          <a:xfrm>
            <a:off x="1235242" y="889844"/>
            <a:ext cx="7908758"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
        <p:nvSpPr>
          <p:cNvPr id="358" name="Google Shape;358;p31"/>
          <p:cNvSpPr/>
          <p:nvPr/>
        </p:nvSpPr>
        <p:spPr>
          <a:xfrm>
            <a:off x="458607" y="988604"/>
            <a:ext cx="10337730"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2400">
                <a:solidFill>
                  <a:srgbClr val="000000"/>
                </a:solidFill>
                <a:latin typeface="Calibri"/>
                <a:ea typeface="Calibri"/>
                <a:cs typeface="Calibri"/>
                <a:sym typeface="Calibri"/>
              </a:rPr>
              <a:t>To reduce overtourism perhaps tourists could be encouraged to: </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Discover ‘more places that are off the beaten path, to lessen overcrowding at major tourist hotspots’ (Tahseen, 2019);</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 recognise that the ‘world is a big place, and there’s a lot more to explore than the Instagram-famous spots’ (PR Newswire, 2019);</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 travel out of the peak season;</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 go to the fringes of cities and </a:t>
            </a:r>
            <a:endParaRPr/>
          </a:p>
          <a:p>
            <a:pPr marL="285750" marR="0" lvl="0" indent="-285750" algn="just" rtl="0">
              <a:spcBef>
                <a:spcPts val="0"/>
              </a:spcBef>
              <a:spcAft>
                <a:spcPts val="0"/>
              </a:spcAft>
              <a:buClr>
                <a:srgbClr val="000000"/>
              </a:buClr>
              <a:buSzPts val="2400"/>
              <a:buFont typeface="Arial"/>
              <a:buChar char="•"/>
            </a:pPr>
            <a:r>
              <a:rPr lang="en-AU" sz="2400">
                <a:solidFill>
                  <a:srgbClr val="000000"/>
                </a:solidFill>
                <a:latin typeface="Calibri"/>
                <a:ea typeface="Calibri"/>
                <a:cs typeface="Calibri"/>
                <a:sym typeface="Calibri"/>
              </a:rPr>
              <a:t>To encourage people to engage in unique travel experiences (PR Newswire, 2019). </a:t>
            </a:r>
            <a:endParaRPr/>
          </a:p>
          <a:p>
            <a:pPr marL="0" marR="0" lvl="0" indent="0" algn="just" rtl="0">
              <a:spcBef>
                <a:spcPts val="0"/>
              </a:spcBef>
              <a:spcAft>
                <a:spcPts val="0"/>
              </a:spcAft>
              <a:buNone/>
            </a:pPr>
            <a:endParaRPr sz="2400">
              <a:solidFill>
                <a:srgbClr val="000000"/>
              </a:solidFill>
              <a:latin typeface="Calibri"/>
              <a:ea typeface="Calibri"/>
              <a:cs typeface="Calibri"/>
              <a:sym typeface="Calibri"/>
            </a:endParaRPr>
          </a:p>
          <a:p>
            <a:pPr marL="0" marR="0" lvl="0" indent="0" algn="just" rtl="0">
              <a:spcBef>
                <a:spcPts val="0"/>
              </a:spcBef>
              <a:spcAft>
                <a:spcPts val="0"/>
              </a:spcAft>
              <a:buNone/>
            </a:pPr>
            <a:r>
              <a:rPr lang="en-AU" sz="2400">
                <a:solidFill>
                  <a:srgbClr val="000000"/>
                </a:solidFill>
                <a:latin typeface="Calibri"/>
                <a:ea typeface="Calibri"/>
                <a:cs typeface="Calibri"/>
                <a:sym typeface="Calibri"/>
              </a:rPr>
              <a:t>Can tourists be persuaded that: </a:t>
            </a:r>
            <a:endParaRPr/>
          </a:p>
          <a:p>
            <a:pPr marL="0" marR="0" lvl="0" indent="0" algn="just" rtl="0">
              <a:spcBef>
                <a:spcPts val="0"/>
              </a:spcBef>
              <a:spcAft>
                <a:spcPts val="0"/>
              </a:spcAft>
              <a:buNone/>
            </a:pPr>
            <a:r>
              <a:rPr lang="en-AU" sz="2400">
                <a:solidFill>
                  <a:srgbClr val="000000"/>
                </a:solidFill>
                <a:latin typeface="Calibri"/>
                <a:ea typeface="Calibri"/>
                <a:cs typeface="Calibri"/>
                <a:sym typeface="Calibri"/>
              </a:rPr>
              <a:t>there is more to discover, and more enjoyment to be found (and perhaps even more “likes” to garner on social media), in the less obvious destination or artwork’ (Macintyre, 2019)?</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364" name="Google Shape;364;p32"/>
          <p:cNvSpPr txBox="1">
            <a:spLocks noGrp="1"/>
          </p:cNvSpPr>
          <p:nvPr>
            <p:ph type="body" idx="1"/>
          </p:nvPr>
        </p:nvSpPr>
        <p:spPr>
          <a:xfrm>
            <a:off x="693821" y="1552909"/>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To operate a successful visitor attraction in the future it is important to ensure that the customer is provided:</a:t>
            </a:r>
            <a:endParaRPr/>
          </a:p>
          <a:p>
            <a:pPr marL="228600" lvl="0" indent="-228600" algn="l" rtl="0">
              <a:lnSpc>
                <a:spcPct val="90000"/>
              </a:lnSpc>
              <a:spcBef>
                <a:spcPts val="1000"/>
              </a:spcBef>
              <a:spcAft>
                <a:spcPts val="0"/>
              </a:spcAft>
              <a:buClr>
                <a:schemeClr val="dk1"/>
              </a:buClr>
              <a:buSzPts val="2800"/>
              <a:buChar char="•"/>
            </a:pPr>
            <a:r>
              <a:rPr lang="en-AU"/>
              <a:t>with a well-designed site </a:t>
            </a:r>
            <a:endParaRPr/>
          </a:p>
          <a:p>
            <a:pPr marL="228600" lvl="0" indent="-228600" algn="l" rtl="0">
              <a:lnSpc>
                <a:spcPct val="90000"/>
              </a:lnSpc>
              <a:spcBef>
                <a:spcPts val="1000"/>
              </a:spcBef>
              <a:spcAft>
                <a:spcPts val="0"/>
              </a:spcAft>
              <a:buClr>
                <a:schemeClr val="dk1"/>
              </a:buClr>
              <a:buSzPts val="2800"/>
              <a:buChar char="•"/>
            </a:pPr>
            <a:r>
              <a:rPr lang="en-AU"/>
              <a:t>which uses technology to enhance the visitor experience; </a:t>
            </a:r>
            <a:endParaRPr/>
          </a:p>
          <a:p>
            <a:pPr marL="228600" lvl="0" indent="-228600" algn="l" rtl="0">
              <a:lnSpc>
                <a:spcPct val="90000"/>
              </a:lnSpc>
              <a:spcBef>
                <a:spcPts val="1000"/>
              </a:spcBef>
              <a:spcAft>
                <a:spcPts val="0"/>
              </a:spcAft>
              <a:buClr>
                <a:schemeClr val="dk1"/>
              </a:buClr>
              <a:buSzPts val="2800"/>
              <a:buChar char="•"/>
            </a:pPr>
            <a:r>
              <a:rPr lang="en-AU"/>
              <a:t>which provides content and locations to appeal to the visitors’ desire for content for their social media presence.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p:txBody>
      </p:sp>
      <p:sp>
        <p:nvSpPr>
          <p:cNvPr id="365" name="Google Shape;365;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33"/>
          <p:cNvSpPr txBox="1">
            <a:spLocks noGrp="1"/>
          </p:cNvSpPr>
          <p:nvPr>
            <p:ph type="title"/>
          </p:nvPr>
        </p:nvSpPr>
        <p:spPr>
          <a:xfrm>
            <a:off x="838200" y="365126"/>
            <a:ext cx="10515600" cy="58862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Summary</a:t>
            </a:r>
            <a:endParaRPr/>
          </a:p>
        </p:txBody>
      </p:sp>
      <p:sp>
        <p:nvSpPr>
          <p:cNvPr id="371" name="Google Shape;371;p33"/>
          <p:cNvSpPr txBox="1">
            <a:spLocks noGrp="1"/>
          </p:cNvSpPr>
          <p:nvPr>
            <p:ph type="body" idx="1"/>
          </p:nvPr>
        </p:nvSpPr>
        <p:spPr>
          <a:xfrm>
            <a:off x="693821" y="1187784"/>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ct val="100000"/>
              <a:buChar char="•"/>
            </a:pPr>
            <a:r>
              <a:rPr lang="en-AU"/>
              <a:t>Recognition that people are interested in engaging with each other suggests that providing ways for visitors to interact with each other will ensure higher possibilities of positive experiences at these attractions. </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AU"/>
              <a:t>By encouraging tourists to visit less popular destinations and sites, it may lead to those alternative attractions to become popular in their own right. </a:t>
            </a:r>
            <a:endParaRPr/>
          </a:p>
          <a:p>
            <a:pPr marL="228600" lvl="0" indent="-64135" algn="l" rtl="0">
              <a:lnSpc>
                <a:spcPct val="90000"/>
              </a:lnSpc>
              <a:spcBef>
                <a:spcPts val="1000"/>
              </a:spcBef>
              <a:spcAft>
                <a:spcPts val="0"/>
              </a:spcAft>
              <a:buClr>
                <a:schemeClr val="dk1"/>
              </a:buClr>
              <a:buSzPct val="100000"/>
              <a:buNone/>
            </a:pPr>
            <a:endParaRPr/>
          </a:p>
          <a:p>
            <a:pPr marL="228600" lvl="0" indent="-228600" algn="l" rtl="0">
              <a:lnSpc>
                <a:spcPct val="90000"/>
              </a:lnSpc>
              <a:spcBef>
                <a:spcPts val="1000"/>
              </a:spcBef>
              <a:spcAft>
                <a:spcPts val="0"/>
              </a:spcAft>
              <a:buClr>
                <a:schemeClr val="dk1"/>
              </a:buClr>
              <a:buSzPct val="100000"/>
              <a:buChar char="•"/>
            </a:pPr>
            <a:r>
              <a:rPr lang="en-AU"/>
              <a:t>This may ultimately lead to overtourism at the alternative attractions and so the cycle continues, reinforcing the need for sustainable attraction management initially and into the future.</a:t>
            </a:r>
            <a:endParaRPr/>
          </a:p>
          <a:p>
            <a:pPr marL="0" lvl="0" indent="0" algn="l" rtl="0">
              <a:lnSpc>
                <a:spcPct val="90000"/>
              </a:lnSpc>
              <a:spcBef>
                <a:spcPts val="1000"/>
              </a:spcBef>
              <a:spcAft>
                <a:spcPts val="0"/>
              </a:spcAft>
              <a:buClr>
                <a:schemeClr val="dk1"/>
              </a:buClr>
              <a:buSzPct val="100000"/>
              <a:buNone/>
            </a:pPr>
            <a:endParaRPr/>
          </a:p>
        </p:txBody>
      </p:sp>
      <p:sp>
        <p:nvSpPr>
          <p:cNvPr id="372" name="Google Shape;372;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4"/>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 and Additional Resources</a:t>
            </a:r>
            <a:endParaRPr/>
          </a:p>
        </p:txBody>
      </p:sp>
      <p:sp>
        <p:nvSpPr>
          <p:cNvPr id="378" name="Google Shape;378;p34"/>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90000"/>
              </a:lnSpc>
              <a:spcBef>
                <a:spcPts val="0"/>
              </a:spcBef>
              <a:spcAft>
                <a:spcPts val="0"/>
              </a:spcAft>
              <a:buClr>
                <a:schemeClr val="dk1"/>
              </a:buClr>
              <a:buSzPct val="100000"/>
              <a:buNone/>
            </a:pPr>
            <a:r>
              <a:rPr lang="en-AU" b="1"/>
              <a:t>Case Study: </a:t>
            </a:r>
            <a:r>
              <a:rPr lang="en-AU"/>
              <a:t>Village Roadshow Theme Parks</a:t>
            </a:r>
            <a:endParaRPr/>
          </a:p>
          <a:p>
            <a:pPr marL="0" lvl="0" indent="0" algn="l" rtl="0">
              <a:lnSpc>
                <a:spcPct val="90000"/>
              </a:lnSpc>
              <a:spcBef>
                <a:spcPts val="1000"/>
              </a:spcBef>
              <a:spcAft>
                <a:spcPts val="0"/>
              </a:spcAft>
              <a:buClr>
                <a:schemeClr val="dk1"/>
              </a:buClr>
              <a:buSzPct val="100000"/>
              <a:buNone/>
            </a:pPr>
            <a:r>
              <a:rPr lang="en-AU" b="1"/>
              <a:t>Discussion Questions</a:t>
            </a:r>
            <a:endParaRPr b="1"/>
          </a:p>
          <a:p>
            <a:pPr marL="0" lvl="0" indent="0" algn="l" rtl="0">
              <a:lnSpc>
                <a:spcPct val="90000"/>
              </a:lnSpc>
              <a:spcBef>
                <a:spcPts val="1000"/>
              </a:spcBef>
              <a:spcAft>
                <a:spcPts val="0"/>
              </a:spcAft>
              <a:buClr>
                <a:schemeClr val="dk1"/>
              </a:buClr>
              <a:buSzPct val="100000"/>
              <a:buNone/>
            </a:pPr>
            <a:endParaRPr b="1"/>
          </a:p>
          <a:p>
            <a:pPr marL="457200" lvl="0" indent="-346890" algn="l" rtl="0">
              <a:lnSpc>
                <a:spcPct val="100000"/>
              </a:lnSpc>
              <a:spcBef>
                <a:spcPts val="0"/>
              </a:spcBef>
              <a:spcAft>
                <a:spcPts val="0"/>
              </a:spcAft>
              <a:buSzPct val="100000"/>
              <a:buFont typeface="Calibri"/>
              <a:buAutoNum type="arabicPeriod"/>
            </a:pPr>
            <a:r>
              <a:rPr lang="en-AU" sz="2980"/>
              <a:t>T</a:t>
            </a:r>
            <a:r>
              <a:rPr lang="en-AU" sz="3266"/>
              <a:t>hinking about a theme park that you have either visited or whose web page you have referred to, consider the means by which the theme park provides a memorable experience and what techniques were used to achieve this. In your answer you could consider the extent to which all five senses were used, the use of theming and the use of memorabilia.</a:t>
            </a:r>
            <a:endParaRPr sz="3266"/>
          </a:p>
          <a:p>
            <a:pPr marL="457200" lvl="0" indent="0" algn="l" rtl="0">
              <a:lnSpc>
                <a:spcPct val="100000"/>
              </a:lnSpc>
              <a:spcBef>
                <a:spcPts val="0"/>
              </a:spcBef>
              <a:spcAft>
                <a:spcPts val="0"/>
              </a:spcAft>
              <a:buClr>
                <a:schemeClr val="dk1"/>
              </a:buClr>
              <a:buSzPct val="33677"/>
              <a:buFont typeface="Arial"/>
              <a:buNone/>
            </a:pPr>
            <a:endParaRPr sz="3266"/>
          </a:p>
          <a:p>
            <a:pPr marL="457200" lvl="0" indent="-358229" algn="l" rtl="0">
              <a:lnSpc>
                <a:spcPct val="100000"/>
              </a:lnSpc>
              <a:spcBef>
                <a:spcPts val="0"/>
              </a:spcBef>
              <a:spcAft>
                <a:spcPts val="0"/>
              </a:spcAft>
              <a:buSzPct val="100000"/>
              <a:buFont typeface="Calibri"/>
              <a:buAutoNum type="arabicPeriod"/>
            </a:pPr>
            <a:r>
              <a:rPr lang="en-AU" sz="3266"/>
              <a:t>The use of technology can enhance a visitor experience at a theme park. Discuss the extent to which technology has been used at a Village Roadshow theme park and the extent to which safety can be enhanced in the future by technology, as a means to encourage theme park attendees to return.</a:t>
            </a:r>
            <a:endParaRPr sz="3266"/>
          </a:p>
          <a:p>
            <a:pPr marL="457200" lvl="0" indent="0" algn="l" rtl="0">
              <a:lnSpc>
                <a:spcPct val="100000"/>
              </a:lnSpc>
              <a:spcBef>
                <a:spcPts val="0"/>
              </a:spcBef>
              <a:spcAft>
                <a:spcPts val="0"/>
              </a:spcAft>
              <a:buClr>
                <a:schemeClr val="dk1"/>
              </a:buClr>
              <a:buSzPct val="33677"/>
              <a:buFont typeface="Arial"/>
              <a:buNone/>
            </a:pPr>
            <a:endParaRPr sz="3266"/>
          </a:p>
          <a:p>
            <a:pPr marL="457200" lvl="0" indent="-358229" algn="l" rtl="0">
              <a:lnSpc>
                <a:spcPct val="100000"/>
              </a:lnSpc>
              <a:spcBef>
                <a:spcPts val="0"/>
              </a:spcBef>
              <a:spcAft>
                <a:spcPts val="0"/>
              </a:spcAft>
              <a:buSzPct val="100000"/>
              <a:buFont typeface="Calibri"/>
              <a:buAutoNum type="arabicPeriod"/>
            </a:pPr>
            <a:r>
              <a:rPr lang="en-AU" sz="3266"/>
              <a:t>Reflect on the extent to which you feel unsafe on theme park rides? What could the company do to make you feel more comfortable while on the rides?</a:t>
            </a:r>
            <a:endParaRPr sz="3266"/>
          </a:p>
          <a:p>
            <a:pPr marL="0" lvl="0" indent="0" algn="l" rtl="0">
              <a:lnSpc>
                <a:spcPct val="90000"/>
              </a:lnSpc>
              <a:spcBef>
                <a:spcPts val="1000"/>
              </a:spcBef>
              <a:spcAft>
                <a:spcPts val="0"/>
              </a:spcAft>
              <a:buClr>
                <a:schemeClr val="dk1"/>
              </a:buClr>
              <a:buSzPct val="100000"/>
              <a:buNone/>
            </a:pPr>
            <a:endParaRPr/>
          </a:p>
        </p:txBody>
      </p:sp>
      <p:sp>
        <p:nvSpPr>
          <p:cNvPr id="379" name="Google Shape;37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title"/>
          </p:nvPr>
        </p:nvSpPr>
        <p:spPr>
          <a:xfrm>
            <a:off x="838200" y="365126"/>
            <a:ext cx="10515600" cy="426612"/>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Introduction</a:t>
            </a:r>
            <a:endParaRPr/>
          </a:p>
        </p:txBody>
      </p:sp>
      <p:sp>
        <p:nvSpPr>
          <p:cNvPr id="115" name="Google Shape;115;p4"/>
          <p:cNvSpPr txBox="1">
            <a:spLocks noGrp="1"/>
          </p:cNvSpPr>
          <p:nvPr>
            <p:ph type="body" idx="1"/>
          </p:nvPr>
        </p:nvSpPr>
        <p:spPr>
          <a:xfrm>
            <a:off x="685799" y="1139505"/>
            <a:ext cx="11101039" cy="52168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Visitor attractions, they can be split into four main types, namely: </a:t>
            </a:r>
            <a:endParaRPr/>
          </a:p>
          <a:p>
            <a:pPr marL="228600" lvl="0" indent="-228600" algn="l" rtl="0">
              <a:lnSpc>
                <a:spcPct val="90000"/>
              </a:lnSpc>
              <a:spcBef>
                <a:spcPts val="1000"/>
              </a:spcBef>
              <a:spcAft>
                <a:spcPts val="0"/>
              </a:spcAft>
              <a:buClr>
                <a:schemeClr val="dk1"/>
              </a:buClr>
              <a:buSzPts val="2800"/>
              <a:buChar char="•"/>
            </a:pPr>
            <a:r>
              <a:rPr lang="en-AU"/>
              <a:t>features within the natural environment, such as rainforests, waterfalls, beaches, lakes and rivers; </a:t>
            </a:r>
            <a:endParaRPr/>
          </a:p>
          <a:p>
            <a:pPr marL="228600" lvl="0" indent="-228600" algn="l" rtl="0">
              <a:lnSpc>
                <a:spcPct val="90000"/>
              </a:lnSpc>
              <a:spcBef>
                <a:spcPts val="1000"/>
              </a:spcBef>
              <a:spcAft>
                <a:spcPts val="0"/>
              </a:spcAft>
              <a:buClr>
                <a:schemeClr val="dk1"/>
              </a:buClr>
              <a:buSzPts val="2800"/>
              <a:buChar char="•"/>
            </a:pPr>
            <a:r>
              <a:rPr lang="en-AU"/>
              <a:t>human-made buildings, structures and sites that were designed for a purpose other than attracting visitors, but which now attract substantial numbers of visitors who use them as leisure amenities, e.g., places of religious worship such as cathedrals and temples;</a:t>
            </a:r>
            <a:endParaRPr/>
          </a:p>
          <a:p>
            <a:pPr marL="228600" lvl="0" indent="-228600" algn="l" rtl="0">
              <a:lnSpc>
                <a:spcPct val="90000"/>
              </a:lnSpc>
              <a:spcBef>
                <a:spcPts val="1000"/>
              </a:spcBef>
              <a:spcAft>
                <a:spcPts val="0"/>
              </a:spcAft>
              <a:buClr>
                <a:schemeClr val="dk1"/>
              </a:buClr>
              <a:buSzPts val="2800"/>
              <a:buChar char="•"/>
            </a:pPr>
            <a:r>
              <a:rPr lang="en-AU"/>
              <a:t>human-made buildings, structures and sites that are designed to attract visitors and are purpose-built to accommodate their needs, such as theme parks and amusement parks; and, </a:t>
            </a:r>
            <a:endParaRPr/>
          </a:p>
          <a:p>
            <a:pPr marL="228600" lvl="0" indent="-228600" algn="l" rtl="0">
              <a:lnSpc>
                <a:spcPct val="90000"/>
              </a:lnSpc>
              <a:spcBef>
                <a:spcPts val="1000"/>
              </a:spcBef>
              <a:spcAft>
                <a:spcPts val="0"/>
              </a:spcAft>
              <a:buClr>
                <a:schemeClr val="dk1"/>
              </a:buClr>
              <a:buSzPts val="2800"/>
              <a:buChar char="•"/>
            </a:pPr>
            <a:r>
              <a:rPr lang="en-AU"/>
              <a:t>special events </a:t>
            </a:r>
            <a:endParaRPr/>
          </a:p>
          <a:p>
            <a:pPr marL="0" lvl="0" indent="0" algn="l" rtl="0">
              <a:lnSpc>
                <a:spcPct val="90000"/>
              </a:lnSpc>
              <a:spcBef>
                <a:spcPts val="1000"/>
              </a:spcBef>
              <a:spcAft>
                <a:spcPts val="0"/>
              </a:spcAft>
              <a:buClr>
                <a:schemeClr val="dk1"/>
              </a:buClr>
              <a:buSzPts val="2800"/>
              <a:buNone/>
            </a:pPr>
            <a:r>
              <a:rPr lang="en-AU"/>
              <a:t>(Swarbrooke, 2012). </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16" name="Google Shape;11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117" name="Google Shape;117;p4"/>
          <p:cNvSpPr/>
          <p:nvPr/>
        </p:nvSpPr>
        <p:spPr>
          <a:xfrm>
            <a:off x="990600" y="1518647"/>
            <a:ext cx="1051560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AU"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23" name="Google Shape;123;p5"/>
          <p:cNvSpPr txBox="1">
            <a:spLocks noGrp="1"/>
          </p:cNvSpPr>
          <p:nvPr>
            <p:ph type="body" idx="1"/>
          </p:nvPr>
        </p:nvSpPr>
        <p:spPr>
          <a:xfrm>
            <a:off x="838200" y="1479937"/>
            <a:ext cx="10515600" cy="4530725"/>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AU"/>
              <a:t>A popular type of purpose-built attraction is the theme park. </a:t>
            </a:r>
            <a:endParaRPr/>
          </a:p>
          <a:p>
            <a:pPr marL="228600" lvl="0" indent="-228600" algn="l" rtl="0">
              <a:lnSpc>
                <a:spcPct val="90000"/>
              </a:lnSpc>
              <a:spcBef>
                <a:spcPts val="1000"/>
              </a:spcBef>
              <a:spcAft>
                <a:spcPts val="0"/>
              </a:spcAft>
              <a:buClr>
                <a:schemeClr val="dk1"/>
              </a:buClr>
              <a:buSzPct val="100000"/>
              <a:buChar char="•"/>
            </a:pPr>
            <a:r>
              <a:rPr lang="en-AU"/>
              <a:t>When a visitor buys a ticket and passes through the turnstiles, this signals they are entering a different space. </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This space offers:</a:t>
            </a:r>
            <a:endParaRPr/>
          </a:p>
          <a:p>
            <a:pPr marL="228600" lvl="0" indent="-228600" algn="l" rtl="0">
              <a:lnSpc>
                <a:spcPct val="90000"/>
              </a:lnSpc>
              <a:spcBef>
                <a:spcPts val="1000"/>
              </a:spcBef>
              <a:spcAft>
                <a:spcPts val="0"/>
              </a:spcAft>
              <a:buClr>
                <a:schemeClr val="dk1"/>
              </a:buClr>
              <a:buSzPct val="100000"/>
              <a:buChar char="•"/>
            </a:pPr>
            <a:r>
              <a:rPr lang="en-AU"/>
              <a:t> a variety of rides, restaurants, shops, and shows </a:t>
            </a:r>
            <a:endParaRPr/>
          </a:p>
          <a:p>
            <a:pPr marL="228600" lvl="0" indent="-228600" algn="l" rtl="0">
              <a:lnSpc>
                <a:spcPct val="90000"/>
              </a:lnSpc>
              <a:spcBef>
                <a:spcPts val="1000"/>
              </a:spcBef>
              <a:spcAft>
                <a:spcPts val="0"/>
              </a:spcAft>
              <a:buClr>
                <a:schemeClr val="dk1"/>
              </a:buClr>
              <a:buSzPct val="100000"/>
              <a:buChar char="•"/>
            </a:pPr>
            <a:r>
              <a:rPr lang="en-AU"/>
              <a:t>that are all themed around one or several past, exotic, or fictional cultures </a:t>
            </a:r>
            <a:endParaRPr/>
          </a:p>
          <a:p>
            <a:pPr marL="228600" lvl="0" indent="-228600" algn="l" rtl="0">
              <a:lnSpc>
                <a:spcPct val="90000"/>
              </a:lnSpc>
              <a:spcBef>
                <a:spcPts val="1000"/>
              </a:spcBef>
              <a:spcAft>
                <a:spcPts val="0"/>
              </a:spcAft>
              <a:buClr>
                <a:schemeClr val="dk1"/>
              </a:buClr>
              <a:buSzPct val="100000"/>
              <a:buChar char="•"/>
            </a:pPr>
            <a:r>
              <a:rPr lang="en-AU"/>
              <a:t>which are ‘geographically, visually, and ritually separated from the rest of the world’ </a:t>
            </a:r>
            <a:endParaRPr/>
          </a:p>
          <a:p>
            <a:pPr marL="228600" lvl="0" indent="-228600" algn="l" rtl="0">
              <a:lnSpc>
                <a:spcPct val="90000"/>
              </a:lnSpc>
              <a:spcBef>
                <a:spcPts val="1000"/>
              </a:spcBef>
              <a:spcAft>
                <a:spcPts val="0"/>
              </a:spcAft>
              <a:buClr>
                <a:schemeClr val="dk1"/>
              </a:buClr>
              <a:buSzPct val="100000"/>
              <a:buChar char="•"/>
            </a:pPr>
            <a:r>
              <a:rPr lang="en-AU"/>
              <a:t>(Freitag, 2017: 706). </a:t>
            </a:r>
            <a:endParaRPr/>
          </a:p>
          <a:p>
            <a:pPr marL="228600" lvl="0" indent="-64135"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endParaRPr/>
          </a:p>
        </p:txBody>
      </p:sp>
      <p:sp>
        <p:nvSpPr>
          <p:cNvPr id="124" name="Google Shape;12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30" name="Google Shape;130;p6"/>
          <p:cNvSpPr txBox="1">
            <a:spLocks noGrp="1"/>
          </p:cNvSpPr>
          <p:nvPr>
            <p:ph type="body" idx="1"/>
          </p:nvPr>
        </p:nvSpPr>
        <p:spPr>
          <a:xfrm>
            <a:off x="806605" y="1591448"/>
            <a:ext cx="10515600" cy="4530725"/>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AU"/>
              <a:t>Theme parks have different admission policies that include:</a:t>
            </a:r>
            <a:endParaRPr/>
          </a:p>
          <a:p>
            <a:pPr marL="228600" lvl="0" indent="-228600" algn="l" rtl="0">
              <a:lnSpc>
                <a:spcPct val="90000"/>
              </a:lnSpc>
              <a:spcBef>
                <a:spcPts val="1000"/>
              </a:spcBef>
              <a:spcAft>
                <a:spcPts val="0"/>
              </a:spcAft>
              <a:buClr>
                <a:schemeClr val="dk1"/>
              </a:buClr>
              <a:buSzPct val="100000"/>
              <a:buChar char="•"/>
            </a:pPr>
            <a:r>
              <a:rPr lang="en-AU"/>
              <a:t> pay-as-you-go and pay-one-price, </a:t>
            </a:r>
            <a:endParaRPr/>
          </a:p>
          <a:p>
            <a:pPr marL="0" lvl="0" indent="0" algn="l" rtl="0">
              <a:lnSpc>
                <a:spcPct val="90000"/>
              </a:lnSpc>
              <a:spcBef>
                <a:spcPts val="1000"/>
              </a:spcBef>
              <a:spcAft>
                <a:spcPts val="0"/>
              </a:spcAft>
              <a:buClr>
                <a:schemeClr val="dk1"/>
              </a:buClr>
              <a:buSzPct val="100000"/>
              <a:buNone/>
            </a:pPr>
            <a:r>
              <a:rPr lang="en-AU"/>
              <a:t>but all visitors have the opportunity to spend on food, souvenirs and other related purchases. </a:t>
            </a:r>
            <a:endParaRPr/>
          </a:p>
          <a:p>
            <a:pPr marL="228600" lvl="0" indent="-64135"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In the future, theme parks are expected to increase in number due to:</a:t>
            </a:r>
            <a:endParaRPr/>
          </a:p>
          <a:p>
            <a:pPr marL="228600" lvl="0" indent="-228600" algn="l" rtl="0">
              <a:lnSpc>
                <a:spcPct val="90000"/>
              </a:lnSpc>
              <a:spcBef>
                <a:spcPts val="1000"/>
              </a:spcBef>
              <a:spcAft>
                <a:spcPts val="0"/>
              </a:spcAft>
              <a:buClr>
                <a:schemeClr val="dk1"/>
              </a:buClr>
              <a:buSzPct val="100000"/>
              <a:buChar char="•"/>
            </a:pPr>
            <a:r>
              <a:rPr lang="en-AU"/>
              <a:t> the growth in urban population, </a:t>
            </a:r>
            <a:endParaRPr/>
          </a:p>
          <a:p>
            <a:pPr marL="228600" lvl="0" indent="-228600" algn="l" rtl="0">
              <a:lnSpc>
                <a:spcPct val="90000"/>
              </a:lnSpc>
              <a:spcBef>
                <a:spcPts val="1000"/>
              </a:spcBef>
              <a:spcAft>
                <a:spcPts val="0"/>
              </a:spcAft>
              <a:buClr>
                <a:schemeClr val="dk1"/>
              </a:buClr>
              <a:buSzPct val="100000"/>
              <a:buChar char="•"/>
            </a:pPr>
            <a:r>
              <a:rPr lang="en-AU"/>
              <a:t>the rise in the middle-class population with associated increase in disposable income and, </a:t>
            </a:r>
            <a:endParaRPr/>
          </a:p>
          <a:p>
            <a:pPr marL="228600" lvl="0" indent="-228600" algn="l" rtl="0">
              <a:lnSpc>
                <a:spcPct val="90000"/>
              </a:lnSpc>
              <a:spcBef>
                <a:spcPts val="1000"/>
              </a:spcBef>
              <a:spcAft>
                <a:spcPts val="0"/>
              </a:spcAft>
              <a:buClr>
                <a:schemeClr val="dk1"/>
              </a:buClr>
              <a:buSzPct val="100000"/>
              <a:buChar char="•"/>
            </a:pPr>
            <a:r>
              <a:rPr lang="en-AU"/>
              <a:t>an increase in international tourism expenditure </a:t>
            </a:r>
            <a:endParaRPr/>
          </a:p>
          <a:p>
            <a:pPr marL="228600" lvl="0" indent="-228600" algn="l" rtl="0">
              <a:lnSpc>
                <a:spcPct val="90000"/>
              </a:lnSpc>
              <a:spcBef>
                <a:spcPts val="1000"/>
              </a:spcBef>
              <a:spcAft>
                <a:spcPts val="0"/>
              </a:spcAft>
              <a:buClr>
                <a:schemeClr val="dk1"/>
              </a:buClr>
              <a:buSzPct val="100000"/>
              <a:buChar char="•"/>
            </a:pPr>
            <a:r>
              <a:rPr lang="en-AU"/>
              <a:t>(Business Wire, 2019b). </a:t>
            </a:r>
            <a:endParaRPr/>
          </a:p>
          <a:p>
            <a:pPr marL="0" lvl="0" indent="0" algn="l" rtl="0">
              <a:lnSpc>
                <a:spcPct val="90000"/>
              </a:lnSpc>
              <a:spcBef>
                <a:spcPts val="1000"/>
              </a:spcBef>
              <a:spcAft>
                <a:spcPts val="0"/>
              </a:spcAft>
              <a:buClr>
                <a:schemeClr val="dk1"/>
              </a:buClr>
              <a:buSzPct val="100000"/>
              <a:buNone/>
            </a:pPr>
            <a:endParaRPr/>
          </a:p>
        </p:txBody>
      </p:sp>
      <p:sp>
        <p:nvSpPr>
          <p:cNvPr id="131" name="Google Shape;1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7"/>
          <p:cNvSpPr txBox="1">
            <a:spLocks noGrp="1"/>
          </p:cNvSpPr>
          <p:nvPr>
            <p:ph type="title"/>
          </p:nvPr>
        </p:nvSpPr>
        <p:spPr>
          <a:xfrm>
            <a:off x="838200" y="365125"/>
            <a:ext cx="10515600" cy="660787"/>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Theme Parks and Other Visitor Attractions</a:t>
            </a:r>
            <a:endParaRPr/>
          </a:p>
        </p:txBody>
      </p:sp>
      <p:sp>
        <p:nvSpPr>
          <p:cNvPr id="137" name="Google Shape;137;p7"/>
          <p:cNvSpPr txBox="1">
            <a:spLocks noGrp="1"/>
          </p:cNvSpPr>
          <p:nvPr>
            <p:ph type="body" idx="1"/>
          </p:nvPr>
        </p:nvSpPr>
        <p:spPr>
          <a:xfrm>
            <a:off x="683942" y="1163637"/>
            <a:ext cx="10515600" cy="53292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AU"/>
              <a:t>Probably the best-known theme park operator is Walt Disney which operates Walt Disney World Resort in Orlando Florida that encompasses Magic Kingdom, Animal Kingdom, Epcot and Hollywood Studios.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Walt Disney World Resort is a key player in Orlando's $75.2 billion tourism industry as it attracts 75 million visitors annually, accounting for 70% of the region’s tourism market share, with these visitors spending money at local hotels, restaurants and shops (Bilbao, 2019). </a:t>
            </a:r>
            <a:endParaRPr/>
          </a:p>
          <a:p>
            <a:pPr marL="228600" lvl="0" indent="-228600" algn="l" rtl="0">
              <a:lnSpc>
                <a:spcPct val="90000"/>
              </a:lnSpc>
              <a:spcBef>
                <a:spcPts val="1000"/>
              </a:spcBef>
              <a:spcAft>
                <a:spcPts val="0"/>
              </a:spcAft>
              <a:buClr>
                <a:schemeClr val="dk1"/>
              </a:buClr>
              <a:buSzPts val="2800"/>
              <a:buChar char="•"/>
            </a:pPr>
            <a:r>
              <a:rPr lang="en-AU"/>
              <a:t>In addition, the Disney Company operates Disneyland Resort, California; Hong Kong Disneyland Resort; Shanghai Disney Resort, China; Tokyo Disney Resort; and, Disneyland Paris. </a:t>
            </a:r>
            <a:endParaRPr/>
          </a:p>
        </p:txBody>
      </p:sp>
      <p:sp>
        <p:nvSpPr>
          <p:cNvPr id="138" name="Google Shape;1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44" name="Google Shape;144;p8"/>
          <p:cNvSpPr txBox="1">
            <a:spLocks noGrp="1"/>
          </p:cNvSpPr>
          <p:nvPr>
            <p:ph type="body" idx="1"/>
          </p:nvPr>
        </p:nvSpPr>
        <p:spPr>
          <a:xfrm>
            <a:off x="806605" y="1591448"/>
            <a:ext cx="10515600" cy="4530725"/>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AU"/>
              <a:t>As with all successful theme parks, Disney is continually introducing new rides utilising new technology as a way of investing in its theme parks.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Disney is also interested in achieving maximum return from its intellectual properties.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100000"/>
              </a:lnSpc>
              <a:spcBef>
                <a:spcPts val="0"/>
              </a:spcBef>
              <a:spcAft>
                <a:spcPts val="0"/>
              </a:spcAft>
              <a:buClr>
                <a:schemeClr val="dk1"/>
              </a:buClr>
              <a:buSzPts val="1100"/>
              <a:buFont typeface="Arial"/>
              <a:buNone/>
            </a:pPr>
            <a:endParaRPr sz="4200"/>
          </a:p>
        </p:txBody>
      </p:sp>
      <p:sp>
        <p:nvSpPr>
          <p:cNvPr id="145" name="Google Shape;14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9"/>
          <p:cNvSpPr txBox="1">
            <a:spLocks noGrp="1"/>
          </p:cNvSpPr>
          <p:nvPr>
            <p:ph type="title"/>
          </p:nvPr>
        </p:nvSpPr>
        <p:spPr>
          <a:xfrm>
            <a:off x="838200" y="365126"/>
            <a:ext cx="10515600" cy="70539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Theme Parks and Other Visitor Attractions</a:t>
            </a:r>
            <a:endParaRPr/>
          </a:p>
        </p:txBody>
      </p:sp>
      <p:sp>
        <p:nvSpPr>
          <p:cNvPr id="151" name="Google Shape;151;p9"/>
          <p:cNvSpPr txBox="1">
            <a:spLocks noGrp="1"/>
          </p:cNvSpPr>
          <p:nvPr>
            <p:ph type="body" idx="1"/>
          </p:nvPr>
        </p:nvSpPr>
        <p:spPr>
          <a:xfrm>
            <a:off x="838200" y="1070518"/>
            <a:ext cx="10515600" cy="45307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Disney periodically introduces new rides:</a:t>
            </a:r>
            <a:endParaRPr/>
          </a:p>
          <a:p>
            <a:pPr marL="228600" lvl="0" indent="-228600" algn="l" rtl="0">
              <a:lnSpc>
                <a:spcPct val="90000"/>
              </a:lnSpc>
              <a:spcBef>
                <a:spcPts val="1000"/>
              </a:spcBef>
              <a:spcAft>
                <a:spcPts val="0"/>
              </a:spcAft>
              <a:buClr>
                <a:schemeClr val="dk1"/>
              </a:buClr>
              <a:buSzPts val="2800"/>
              <a:buChar char="•"/>
            </a:pPr>
            <a:r>
              <a:rPr lang="en-AU"/>
              <a:t>The new ride centred on the latest Star Wars release called the Star Wars: Rise of the Resistance ride, based at the Hollywood Studios theme park in Orlando, opened in December 2019 to correspond with the associated movie release. </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The ride consists of a 15-minute experience, with pre-show and post-show elements to create one story. </a:t>
            </a:r>
            <a:endParaRPr/>
          </a:p>
          <a:p>
            <a:pPr marL="228600" lvl="0" indent="-228600" algn="l" rtl="0">
              <a:lnSpc>
                <a:spcPct val="90000"/>
              </a:lnSpc>
              <a:spcBef>
                <a:spcPts val="1000"/>
              </a:spcBef>
              <a:spcAft>
                <a:spcPts val="0"/>
              </a:spcAft>
              <a:buClr>
                <a:schemeClr val="dk1"/>
              </a:buClr>
              <a:buSzPts val="2800"/>
              <a:buChar char="•"/>
            </a:pPr>
            <a:r>
              <a:rPr lang="en-AU"/>
              <a:t>This may help to minimise the feeling by visitors of standing in a very long and time-consuming line to enter the ride (Bilbao, 2019). </a:t>
            </a:r>
            <a:br>
              <a:rPr lang="en-AU"/>
            </a:br>
            <a:endParaRPr/>
          </a:p>
        </p:txBody>
      </p:sp>
      <p:sp>
        <p:nvSpPr>
          <p:cNvPr id="152" name="Google Shape;1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3542</Words>
  <Application>Microsoft Office PowerPoint</Application>
  <PresentationFormat>Widescreen</PresentationFormat>
  <Paragraphs>382</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Cambria Math</vt:lpstr>
      <vt:lpstr>Office Theme</vt:lpstr>
      <vt:lpstr>PowerPoint Presentation</vt:lpstr>
      <vt:lpstr>Chapter Outline</vt:lpstr>
      <vt:lpstr>Introduction</vt:lpstr>
      <vt:lpstr>Introduction</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Theme Parks and Other Visitor Attractions</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The Bucket List, Selfies and Social Media</vt:lpstr>
      <vt:lpstr>Instagram and Overtourism</vt:lpstr>
      <vt:lpstr>Instagram and Overtourism</vt:lpstr>
      <vt:lpstr>Instagram and Overtourism</vt:lpstr>
      <vt:lpstr>Instagram and Overtourism</vt:lpstr>
      <vt:lpstr>Instagram and Overtourism</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2024-12-05T10:16:16Z</dcterms:modified>
</cp:coreProperties>
</file>